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70" r:id="rId17"/>
    <p:sldId id="271" r:id="rId18"/>
    <p:sldId id="272" r:id="rId19"/>
    <p:sldId id="273"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使用说明：
1. 本文件汇总18页公司介绍PPT的页面标题、正文、数据条和必要说明，可直接作为AI生成PPT的内容输入。
2. 案例一至三中的项目数据来自现有资料，正式对外发布前仍需完成内部核验，并确认客户名称、现场照片及项目资料的公开权限。
3. 案例二、三若不是N-STS直接签约项目，应将页眉改为“核心团队代表项目经验”，避免把个人或历史项目经历表述为新公司业绩。
4. 案例四保留待填结构，不虚构项目名称、客户、数据或成果。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第02页：公司定位与概览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第03页：服务对象与客户需求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第04页：全生命周期服务能力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第05页：核心业务版图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第06页：重点应用场景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第07页：设备选型与集成供应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第08页：深化设计与本地工程实施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第09页：运维与技术支持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第10页：核心竞争优势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第11页：案例一 Northvolt Ett超级工厂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第12页：案例二 欧洲某智能工厂弱电与网络基础设施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第13页：案例三 波兰某制造工厂楼宇BMS集中监控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第15页：项目交付与质量控制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第16页：合规、安全与资质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第17页：团队资源与合作模式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第18页：联系我们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xml"/><Relationship Id="rId7" Type="http://schemas.openxmlformats.org/officeDocument/2006/relationships/image" Target="../media/image18.png"/><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25.png"/><Relationship Id="rId4" Type="http://schemas.openxmlformats.org/officeDocument/2006/relationships/image" Target="../media/image9.png"/><Relationship Id="rId3" Type="http://schemas.openxmlformats.org/officeDocument/2006/relationships/image" Target="../media/image24.png"/><Relationship Id="rId2" Type="http://schemas.openxmlformats.org/officeDocument/2006/relationships/image" Target="../media/image23.png"/><Relationship Id="rId11" Type="http://schemas.openxmlformats.org/officeDocument/2006/relationships/notesSlide" Target="../notesSlides/notesSlide9.xml"/><Relationship Id="rId10" Type="http://schemas.openxmlformats.org/officeDocument/2006/relationships/slideLayout" Target="../slideLayouts/slideLayout1.xml"/><Relationship Id="rId1" Type="http://schemas.openxmlformats.org/officeDocument/2006/relationships/image" Target="../media/image22.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6.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1.png"/><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image" Target="../media/image32.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image" Target="../media/image34.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image" Target="../media/image3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38.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23.png"/><Relationship Id="rId5" Type="http://schemas.openxmlformats.org/officeDocument/2006/relationships/image" Target="../media/image40.png"/><Relationship Id="rId4" Type="http://schemas.openxmlformats.org/officeDocument/2006/relationships/image" Target="../media/image12.png"/><Relationship Id="rId3" Type="http://schemas.openxmlformats.org/officeDocument/2006/relationships/image" Target="../media/image30.png"/><Relationship Id="rId2" Type="http://schemas.openxmlformats.org/officeDocument/2006/relationships/image" Target="../media/image36.png"/><Relationship Id="rId1" Type="http://schemas.openxmlformats.org/officeDocument/2006/relationships/image" Target="../media/image39.jpeg"/></Relationships>
</file>

<file path=ppt/slides/_rels/slide16.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15.png"/><Relationship Id="rId3" Type="http://schemas.openxmlformats.org/officeDocument/2006/relationships/image" Target="../media/image23.png"/><Relationship Id="rId2" Type="http://schemas.openxmlformats.org/officeDocument/2006/relationships/image" Target="../media/image42.png"/><Relationship Id="rId12" Type="http://schemas.openxmlformats.org/officeDocument/2006/relationships/notesSlide" Target="../notesSlides/notesSlide16.xml"/><Relationship Id="rId11" Type="http://schemas.openxmlformats.org/officeDocument/2006/relationships/slideLayout" Target="../slideLayouts/slideLayout1.xml"/><Relationship Id="rId10" Type="http://schemas.openxmlformats.org/officeDocument/2006/relationships/image" Target="../media/image31.png"/><Relationship Id="rId1" Type="http://schemas.openxmlformats.org/officeDocument/2006/relationships/image" Target="../media/image41.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27.png"/><Relationship Id="rId4" Type="http://schemas.openxmlformats.org/officeDocument/2006/relationships/image" Target="../media/image4.png"/><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1.jpg"/>
          <p:cNvPicPr>
            <a:picLocks noChangeAspect="1"/>
          </p:cNvPicPr>
          <p:nvPr/>
        </p:nvPicPr>
        <p:blipFill>
          <a:blip r:embed="rId1"/>
          <a:stretch>
            <a:fillRect/>
          </a:stretch>
        </p:blipFill>
        <p:spPr>
          <a:xfrm>
            <a:off x="0" y="0"/>
            <a:ext cx="12191695" cy="6858000"/>
          </a:xfrm>
          <a:prstGeom prst="rect">
            <a:avLst/>
          </a:prstGeom>
        </p:spPr>
      </p:pic>
      <p:sp>
        <p:nvSpPr>
          <p:cNvPr id="3" name="Text 0"/>
          <p:cNvSpPr/>
          <p:nvPr/>
        </p:nvSpPr>
        <p:spPr>
          <a:xfrm>
            <a:off x="566928" y="713232"/>
            <a:ext cx="6400800" cy="274320"/>
          </a:xfrm>
          <a:prstGeom prst="rect">
            <a:avLst/>
          </a:prstGeom>
          <a:noFill/>
        </p:spPr>
        <p:txBody>
          <a:bodyPr wrap="square" lIns="0" tIns="0" rIns="0" bIns="0" rtlCol="0" anchor="ctr"/>
          <a:lstStyle/>
          <a:p>
            <a:pPr marL="0" indent="0">
              <a:buNone/>
            </a:pPr>
            <a:r>
              <a:rPr lang="en-US" sz="1150" b="1" kern="0" spc="400" dirty="0">
                <a:solidFill>
                  <a:srgbClr val="0E86C8"/>
                </a:solidFill>
                <a:latin typeface="Arial" panose="020B0604020202090204" pitchFamily="34" charset="0"/>
                <a:ea typeface="Arial" panose="020B0604020202090204" pitchFamily="34" charset="-122"/>
                <a:cs typeface="Arial" panose="020B0604020202090204" pitchFamily="34" charset="-120"/>
              </a:rPr>
              <a:t>NORDIC SMART TECH SOLUTION</a:t>
            </a:r>
            <a:endParaRPr lang="en-US" sz="1150" dirty="0"/>
          </a:p>
        </p:txBody>
      </p:sp>
      <p:sp>
        <p:nvSpPr>
          <p:cNvPr id="4" name="Text 1"/>
          <p:cNvSpPr/>
          <p:nvPr/>
        </p:nvSpPr>
        <p:spPr>
          <a:xfrm>
            <a:off x="512064" y="1207008"/>
            <a:ext cx="6400800" cy="1371600"/>
          </a:xfrm>
          <a:prstGeom prst="rect">
            <a:avLst/>
          </a:prstGeom>
          <a:noFill/>
        </p:spPr>
        <p:txBody>
          <a:bodyPr wrap="square" lIns="0" tIns="0" rIns="0" bIns="0" rtlCol="0" anchor="ctr"/>
          <a:lstStyle/>
          <a:p>
            <a:pPr marL="0" indent="0">
              <a:buNone/>
            </a:pPr>
            <a:r>
              <a:rPr lang="en-US" sz="9200" b="1" kern="0" spc="300" dirty="0">
                <a:solidFill>
                  <a:srgbClr val="0F2C55"/>
                </a:solidFill>
                <a:latin typeface="Arial" panose="020B0604020202090204" pitchFamily="34" charset="0"/>
                <a:ea typeface="Arial" panose="020B0604020202090204" pitchFamily="34" charset="-122"/>
                <a:cs typeface="Arial" panose="020B0604020202090204" pitchFamily="34" charset="-120"/>
              </a:rPr>
              <a:t>N-STS</a:t>
            </a:r>
            <a:endParaRPr lang="en-US" sz="9200" dirty="0"/>
          </a:p>
        </p:txBody>
      </p:sp>
      <p:sp>
        <p:nvSpPr>
          <p:cNvPr id="5" name="Text 2"/>
          <p:cNvSpPr/>
          <p:nvPr/>
        </p:nvSpPr>
        <p:spPr>
          <a:xfrm>
            <a:off x="566928" y="2670048"/>
            <a:ext cx="6766560" cy="502920"/>
          </a:xfrm>
          <a:prstGeom prst="rect">
            <a:avLst/>
          </a:prstGeom>
          <a:noFill/>
        </p:spPr>
        <p:txBody>
          <a:bodyPr wrap="square" lIns="0" tIns="0" rIns="0" bIns="0" rtlCol="0" anchor="ctr"/>
          <a:lstStyle/>
          <a:p>
            <a:pPr marL="0" indent="0">
              <a:buNone/>
            </a:pPr>
            <a:r>
              <a:rPr lang="en-US" sz="2900" b="1" dirty="0">
                <a:solidFill>
                  <a:srgbClr val="0F2C55"/>
                </a:solidFill>
                <a:latin typeface="微软雅黑" pitchFamily="34" charset="0"/>
                <a:ea typeface="微软雅黑" pitchFamily="34" charset="-122"/>
                <a:cs typeface="微软雅黑" pitchFamily="34" charset="-120"/>
              </a:rPr>
              <a:t>北欧智能科技解决方案</a:t>
            </a:r>
            <a:endParaRPr lang="en-US" sz="2900" dirty="0"/>
          </a:p>
        </p:txBody>
      </p:sp>
      <p:sp>
        <p:nvSpPr>
          <p:cNvPr id="6" name="Text 3"/>
          <p:cNvSpPr/>
          <p:nvPr/>
        </p:nvSpPr>
        <p:spPr>
          <a:xfrm>
            <a:off x="566928" y="3255264"/>
            <a:ext cx="6949440" cy="384048"/>
          </a:xfrm>
          <a:prstGeom prst="rect">
            <a:avLst/>
          </a:prstGeom>
          <a:noFill/>
        </p:spPr>
        <p:txBody>
          <a:bodyPr wrap="square" lIns="0" tIns="0" rIns="0" bIns="0" rtlCol="0" anchor="ctr"/>
          <a:lstStyle/>
          <a:p>
            <a:pPr marL="0" indent="0">
              <a:buNone/>
            </a:pPr>
            <a:r>
              <a:rPr lang="en-US" sz="1600" dirty="0">
                <a:solidFill>
                  <a:srgbClr val="44586F"/>
                </a:solidFill>
                <a:latin typeface="微软雅黑" pitchFamily="34" charset="0"/>
                <a:ea typeface="微软雅黑" pitchFamily="34" charset="-122"/>
                <a:cs typeface="微软雅黑" pitchFamily="34" charset="-120"/>
              </a:rPr>
              <a:t>北欧工业、能源与关键基础设施技术合作伙伴</a:t>
            </a:r>
            <a:endParaRPr lang="en-US" sz="1600" dirty="0"/>
          </a:p>
        </p:txBody>
      </p:sp>
      <p:sp>
        <p:nvSpPr>
          <p:cNvPr id="7" name="Shape 4"/>
          <p:cNvSpPr/>
          <p:nvPr/>
        </p:nvSpPr>
        <p:spPr>
          <a:xfrm>
            <a:off x="566928" y="3895344"/>
            <a:ext cx="1641348" cy="402336"/>
          </a:xfrm>
          <a:prstGeom prst="roundRect">
            <a:avLst>
              <a:gd name="adj" fmla="val 20455"/>
            </a:avLst>
          </a:prstGeom>
          <a:solidFill>
            <a:srgbClr val="FFFFFF">
              <a:alpha val="95000"/>
            </a:srgbClr>
          </a:solidFill>
          <a:ln w="9525">
            <a:solidFill>
              <a:srgbClr val="AECBF4"/>
            </a:solidFill>
            <a:prstDash val="solid"/>
          </a:ln>
        </p:spPr>
      </p:sp>
      <p:sp>
        <p:nvSpPr>
          <p:cNvPr id="8" name="Text 5"/>
          <p:cNvSpPr/>
          <p:nvPr/>
        </p:nvSpPr>
        <p:spPr>
          <a:xfrm>
            <a:off x="566928" y="3895344"/>
            <a:ext cx="1641348" cy="402336"/>
          </a:xfrm>
          <a:prstGeom prst="rect">
            <a:avLst/>
          </a:prstGeom>
          <a:noFill/>
        </p:spPr>
        <p:txBody>
          <a:bodyPr wrap="square" lIns="0" tIns="0" rIns="0" bIns="0" rtlCol="0" anchor="ctr"/>
          <a:lstStyle/>
          <a:p>
            <a:pPr marL="0" indent="0" algn="ctr">
              <a:buNone/>
            </a:pPr>
            <a:r>
              <a:rPr lang="en-US" sz="1150" dirty="0">
                <a:solidFill>
                  <a:srgbClr val="44586F"/>
                </a:solidFill>
                <a:latin typeface="微软雅黑" pitchFamily="34" charset="0"/>
                <a:ea typeface="微软雅黑" pitchFamily="34" charset="-122"/>
                <a:cs typeface="微软雅黑" pitchFamily="34" charset="-120"/>
              </a:rPr>
              <a:t>设备选型与供应</a:t>
            </a:r>
            <a:endParaRPr lang="en-US" sz="1150" dirty="0"/>
          </a:p>
        </p:txBody>
      </p:sp>
      <p:sp>
        <p:nvSpPr>
          <p:cNvPr id="9" name="Shape 6"/>
          <p:cNvSpPr/>
          <p:nvPr/>
        </p:nvSpPr>
        <p:spPr>
          <a:xfrm>
            <a:off x="2354580" y="3895344"/>
            <a:ext cx="1133856" cy="402336"/>
          </a:xfrm>
          <a:prstGeom prst="roundRect">
            <a:avLst>
              <a:gd name="adj" fmla="val 20455"/>
            </a:avLst>
          </a:prstGeom>
          <a:solidFill>
            <a:srgbClr val="FFFFFF">
              <a:alpha val="95000"/>
            </a:srgbClr>
          </a:solidFill>
          <a:ln w="9525">
            <a:solidFill>
              <a:srgbClr val="AECBF4"/>
            </a:solidFill>
            <a:prstDash val="solid"/>
          </a:ln>
        </p:spPr>
      </p:sp>
      <p:sp>
        <p:nvSpPr>
          <p:cNvPr id="10" name="Text 7"/>
          <p:cNvSpPr/>
          <p:nvPr/>
        </p:nvSpPr>
        <p:spPr>
          <a:xfrm>
            <a:off x="2354580" y="3895344"/>
            <a:ext cx="1133856" cy="402336"/>
          </a:xfrm>
          <a:prstGeom prst="rect">
            <a:avLst/>
          </a:prstGeom>
          <a:noFill/>
        </p:spPr>
        <p:txBody>
          <a:bodyPr wrap="square" lIns="0" tIns="0" rIns="0" bIns="0" rtlCol="0" anchor="ctr"/>
          <a:lstStyle/>
          <a:p>
            <a:pPr marL="0" indent="0" algn="ctr">
              <a:buNone/>
            </a:pPr>
            <a:r>
              <a:rPr lang="en-US" sz="1150" dirty="0">
                <a:solidFill>
                  <a:srgbClr val="44586F"/>
                </a:solidFill>
                <a:latin typeface="微软雅黑" pitchFamily="34" charset="0"/>
                <a:ea typeface="微软雅黑" pitchFamily="34" charset="-122"/>
                <a:cs typeface="微软雅黑" pitchFamily="34" charset="-120"/>
              </a:rPr>
              <a:t>深化设计</a:t>
            </a:r>
            <a:endParaRPr lang="en-US" sz="1150" dirty="0"/>
          </a:p>
        </p:txBody>
      </p:sp>
      <p:sp>
        <p:nvSpPr>
          <p:cNvPr id="11" name="Shape 8"/>
          <p:cNvSpPr/>
          <p:nvPr/>
        </p:nvSpPr>
        <p:spPr>
          <a:xfrm>
            <a:off x="3634740" y="3895344"/>
            <a:ext cx="1133856" cy="402336"/>
          </a:xfrm>
          <a:prstGeom prst="roundRect">
            <a:avLst>
              <a:gd name="adj" fmla="val 20455"/>
            </a:avLst>
          </a:prstGeom>
          <a:solidFill>
            <a:srgbClr val="FFFFFF">
              <a:alpha val="95000"/>
            </a:srgbClr>
          </a:solidFill>
          <a:ln w="9525">
            <a:solidFill>
              <a:srgbClr val="AECBF4"/>
            </a:solidFill>
            <a:prstDash val="solid"/>
          </a:ln>
        </p:spPr>
      </p:sp>
      <p:sp>
        <p:nvSpPr>
          <p:cNvPr id="12" name="Text 9"/>
          <p:cNvSpPr/>
          <p:nvPr/>
        </p:nvSpPr>
        <p:spPr>
          <a:xfrm>
            <a:off x="3634740" y="3895344"/>
            <a:ext cx="1133856" cy="402336"/>
          </a:xfrm>
          <a:prstGeom prst="rect">
            <a:avLst/>
          </a:prstGeom>
          <a:noFill/>
        </p:spPr>
        <p:txBody>
          <a:bodyPr wrap="square" lIns="0" tIns="0" rIns="0" bIns="0" rtlCol="0" anchor="ctr"/>
          <a:lstStyle/>
          <a:p>
            <a:pPr marL="0" indent="0" algn="ctr">
              <a:buNone/>
            </a:pPr>
            <a:r>
              <a:rPr lang="en-US" sz="1150" dirty="0">
                <a:solidFill>
                  <a:srgbClr val="44586F"/>
                </a:solidFill>
                <a:latin typeface="微软雅黑" pitchFamily="34" charset="0"/>
                <a:ea typeface="微软雅黑" pitchFamily="34" charset="-122"/>
                <a:cs typeface="微软雅黑" pitchFamily="34" charset="-120"/>
              </a:rPr>
              <a:t>安装集成</a:t>
            </a:r>
            <a:endParaRPr lang="en-US" sz="1150" dirty="0"/>
          </a:p>
        </p:txBody>
      </p:sp>
      <p:sp>
        <p:nvSpPr>
          <p:cNvPr id="13" name="Shape 10"/>
          <p:cNvSpPr/>
          <p:nvPr/>
        </p:nvSpPr>
        <p:spPr>
          <a:xfrm>
            <a:off x="4914900" y="3895344"/>
            <a:ext cx="1133856" cy="402336"/>
          </a:xfrm>
          <a:prstGeom prst="roundRect">
            <a:avLst>
              <a:gd name="adj" fmla="val 20455"/>
            </a:avLst>
          </a:prstGeom>
          <a:solidFill>
            <a:srgbClr val="FFFFFF">
              <a:alpha val="95000"/>
            </a:srgbClr>
          </a:solidFill>
          <a:ln w="9525">
            <a:solidFill>
              <a:srgbClr val="AECBF4"/>
            </a:solidFill>
            <a:prstDash val="solid"/>
          </a:ln>
        </p:spPr>
      </p:sp>
      <p:sp>
        <p:nvSpPr>
          <p:cNvPr id="14" name="Text 11"/>
          <p:cNvSpPr/>
          <p:nvPr/>
        </p:nvSpPr>
        <p:spPr>
          <a:xfrm>
            <a:off x="4914900" y="3895344"/>
            <a:ext cx="1133856" cy="402336"/>
          </a:xfrm>
          <a:prstGeom prst="rect">
            <a:avLst/>
          </a:prstGeom>
          <a:noFill/>
        </p:spPr>
        <p:txBody>
          <a:bodyPr wrap="square" lIns="0" tIns="0" rIns="0" bIns="0" rtlCol="0" anchor="ctr"/>
          <a:lstStyle/>
          <a:p>
            <a:pPr marL="0" indent="0" algn="ctr">
              <a:buNone/>
            </a:pPr>
            <a:r>
              <a:rPr lang="en-US" sz="1150" dirty="0">
                <a:solidFill>
                  <a:srgbClr val="44586F"/>
                </a:solidFill>
                <a:latin typeface="微软雅黑" pitchFamily="34" charset="0"/>
                <a:ea typeface="微软雅黑" pitchFamily="34" charset="-122"/>
                <a:cs typeface="微软雅黑" pitchFamily="34" charset="-120"/>
              </a:rPr>
              <a:t>调试运维</a:t>
            </a:r>
            <a:endParaRPr lang="en-US" sz="1150" dirty="0"/>
          </a:p>
        </p:txBody>
      </p:sp>
      <p:sp>
        <p:nvSpPr>
          <p:cNvPr id="15" name="Text 12"/>
          <p:cNvSpPr/>
          <p:nvPr/>
        </p:nvSpPr>
        <p:spPr>
          <a:xfrm>
            <a:off x="566928" y="4773168"/>
            <a:ext cx="6400800" cy="310896"/>
          </a:xfrm>
          <a:prstGeom prst="rect">
            <a:avLst/>
          </a:prstGeom>
          <a:noFill/>
        </p:spPr>
        <p:txBody>
          <a:bodyPr wrap="square" lIns="0" tIns="0" rIns="0" bIns="0" rtlCol="0" anchor="ctr"/>
          <a:lstStyle/>
          <a:p>
            <a:pPr marL="0" indent="0">
              <a:buNone/>
            </a:pPr>
            <a:r>
              <a:rPr lang="en-US" sz="1300" kern="0" spc="120" dirty="0">
                <a:solidFill>
                  <a:srgbClr val="0E86C8"/>
                </a:solidFill>
                <a:latin typeface="Arial" panose="020B0604020202090204" pitchFamily="34" charset="0"/>
                <a:ea typeface="Arial" panose="020B0604020202090204" pitchFamily="34" charset="-122"/>
                <a:cs typeface="Arial" panose="020B0604020202090204" pitchFamily="34" charset="-120"/>
              </a:rPr>
              <a:t>Based in the Nordics · Serving Europe</a:t>
            </a:r>
            <a:endParaRPr lang="en-US" sz="1300" dirty="0"/>
          </a:p>
        </p:txBody>
      </p:sp>
      <p:sp>
        <p:nvSpPr>
          <p:cNvPr id="16" name="Text 13"/>
          <p:cNvSpPr/>
          <p:nvPr/>
        </p:nvSpPr>
        <p:spPr>
          <a:xfrm>
            <a:off x="566928" y="5120640"/>
            <a:ext cx="6400800" cy="347472"/>
          </a:xfrm>
          <a:prstGeom prst="rect">
            <a:avLst/>
          </a:prstGeom>
          <a:noFill/>
        </p:spPr>
        <p:txBody>
          <a:bodyPr wrap="square" lIns="0" tIns="0" rIns="0" bIns="0" rtlCol="0" anchor="ctr"/>
          <a:lstStyle/>
          <a:p>
            <a:pPr marL="0" indent="0">
              <a:buNone/>
            </a:pPr>
            <a:r>
              <a:rPr lang="en-US" sz="1700" b="1" dirty="0">
                <a:solidFill>
                  <a:srgbClr val="0F2C55"/>
                </a:solidFill>
                <a:latin typeface="微软雅黑" pitchFamily="34" charset="0"/>
                <a:ea typeface="微软雅黑" pitchFamily="34" charset="-122"/>
                <a:cs typeface="微软雅黑" pitchFamily="34" charset="-120"/>
              </a:rPr>
              <a:t>立足北欧 · 服务欧洲</a:t>
            </a:r>
            <a:endParaRPr lang="en-US" sz="1700" dirty="0"/>
          </a:p>
        </p:txBody>
      </p:sp>
      <p:sp>
        <p:nvSpPr>
          <p:cNvPr id="17" name="Text 14"/>
          <p:cNvSpPr/>
          <p:nvPr/>
        </p:nvSpPr>
        <p:spPr>
          <a:xfrm>
            <a:off x="566928" y="6263640"/>
            <a:ext cx="8229600" cy="292608"/>
          </a:xfrm>
          <a:prstGeom prst="rect">
            <a:avLst/>
          </a:prstGeom>
          <a:noFill/>
        </p:spPr>
        <p:txBody>
          <a:bodyPr wrap="square" lIns="0" tIns="0" rIns="0" bIns="0" rtlCol="0" anchor="ctr"/>
          <a:lstStyle/>
          <a:p>
            <a:pPr marL="0" indent="0">
              <a:buNone/>
            </a:pPr>
            <a:r>
              <a:rPr lang="en-US" sz="950" dirty="0">
                <a:solidFill>
                  <a:srgbClr val="6E8098"/>
                </a:solidFill>
                <a:latin typeface="微软雅黑" pitchFamily="34" charset="0"/>
                <a:ea typeface="微软雅黑" pitchFamily="34" charset="-122"/>
                <a:cs typeface="微软雅黑" pitchFamily="34" charset="-120"/>
              </a:rPr>
              <a:t>Nordic Smart Tech Solution｜18页内容汇总　·　内容版本：2026年8月</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2.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公司介绍</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COMPANY OVERVIEW / 02</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立足北欧，服务欧洲工业、能源与关键基础设施项目</a:t>
            </a:r>
            <a:endParaRPr lang="en-US" sz="2800" dirty="0"/>
          </a:p>
        </p:txBody>
      </p:sp>
      <p:sp>
        <p:nvSpPr>
          <p:cNvPr id="7" name="Text 4"/>
          <p:cNvSpPr/>
          <p:nvPr/>
        </p:nvSpPr>
        <p:spPr>
          <a:xfrm>
            <a:off x="566928" y="1481328"/>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公司介绍</a:t>
            </a:r>
            <a:endParaRPr lang="en-US" sz="1500" dirty="0"/>
          </a:p>
        </p:txBody>
      </p:sp>
      <p:sp>
        <p:nvSpPr>
          <p:cNvPr id="8" name="Text 5"/>
          <p:cNvSpPr/>
          <p:nvPr/>
        </p:nvSpPr>
        <p:spPr>
          <a:xfrm>
            <a:off x="566928" y="1874520"/>
            <a:ext cx="5120640" cy="1188720"/>
          </a:xfrm>
          <a:prstGeom prst="rect">
            <a:avLst/>
          </a:prstGeom>
          <a:noFill/>
        </p:spPr>
        <p:txBody>
          <a:bodyPr wrap="square" lIns="0" tIns="0" rIns="0" bIns="0" rtlCol="0" anchor="t"/>
          <a:lstStyle/>
          <a:p>
            <a:pPr marL="0" indent="0">
              <a:lnSpc>
                <a:spcPts val="1800"/>
              </a:lnSpc>
              <a:buNone/>
            </a:pPr>
            <a:r>
              <a:rPr lang="en-US" sz="1200" dirty="0">
                <a:solidFill>
                  <a:srgbClr val="44586F"/>
                </a:solidFill>
                <a:latin typeface="微软雅黑" pitchFamily="34" charset="0"/>
                <a:ea typeface="微软雅黑" pitchFamily="34" charset="-122"/>
                <a:cs typeface="微软雅黑" pitchFamily="34" charset="-120"/>
              </a:rPr>
              <a:t>Nordic Smart Tech Solution（N-STS）在瑞典和芬兰设有本地公司，以北欧为运营基础，面向欧洲市场提供工业设备、储能系统及关键基础设施相关的设备供应与工程技术服务。</a:t>
            </a:r>
            <a:endParaRPr lang="en-US" sz="1200" dirty="0"/>
          </a:p>
        </p:txBody>
      </p:sp>
      <p:sp>
        <p:nvSpPr>
          <p:cNvPr id="9" name="Text 6"/>
          <p:cNvSpPr/>
          <p:nvPr/>
        </p:nvSpPr>
        <p:spPr>
          <a:xfrm>
            <a:off x="566928" y="3127248"/>
            <a:ext cx="5120640" cy="1280160"/>
          </a:xfrm>
          <a:prstGeom prst="rect">
            <a:avLst/>
          </a:prstGeom>
          <a:noFill/>
        </p:spPr>
        <p:txBody>
          <a:bodyPr wrap="square" lIns="0" tIns="0" rIns="0" bIns="0" rtlCol="0" anchor="t"/>
          <a:lstStyle/>
          <a:p>
            <a:pPr marL="0" indent="0">
              <a:lnSpc>
                <a:spcPts val="1800"/>
              </a:lnSpc>
              <a:buNone/>
            </a:pPr>
            <a:r>
              <a:rPr lang="en-US" sz="1200" dirty="0">
                <a:solidFill>
                  <a:srgbClr val="44586F"/>
                </a:solidFill>
                <a:latin typeface="微软雅黑" pitchFamily="34" charset="0"/>
                <a:ea typeface="微软雅黑" pitchFamily="34" charset="-122"/>
                <a:cs typeface="微软雅黑" pitchFamily="34" charset="-120"/>
              </a:rPr>
              <a:t>我们将设备资源、深化设计和欧洲本地工程能力结合起来，为客户提供从需求分析、设备选型与供应，到现场安装、系统集成、调试验收及长期运维的全生命周期支持。</a:t>
            </a:r>
            <a:endParaRPr lang="en-US" sz="1200" dirty="0"/>
          </a:p>
        </p:txBody>
      </p:sp>
      <p:sp>
        <p:nvSpPr>
          <p:cNvPr id="10" name="Shape 7"/>
          <p:cNvSpPr/>
          <p:nvPr/>
        </p:nvSpPr>
        <p:spPr>
          <a:xfrm>
            <a:off x="566928" y="4590288"/>
            <a:ext cx="5120640" cy="1371600"/>
          </a:xfrm>
          <a:prstGeom prst="roundRect">
            <a:avLst>
              <a:gd name="adj" fmla="val 366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1" name="Text 8"/>
          <p:cNvSpPr/>
          <p:nvPr/>
        </p:nvSpPr>
        <p:spPr>
          <a:xfrm>
            <a:off x="859536" y="4754880"/>
            <a:ext cx="2743200" cy="292608"/>
          </a:xfrm>
          <a:prstGeom prst="rect">
            <a:avLst/>
          </a:prstGeom>
          <a:noFill/>
        </p:spPr>
        <p:txBody>
          <a:bodyPr wrap="square" lIns="0" tIns="0" rIns="0" bIns="0" rtlCol="0" anchor="ctr"/>
          <a:lstStyle/>
          <a:p>
            <a:pPr marL="0" indent="0">
              <a:buNone/>
            </a:pPr>
            <a:r>
              <a:rPr lang="en-US" sz="1300" b="1" dirty="0">
                <a:solidFill>
                  <a:srgbClr val="0E86C8"/>
                </a:solidFill>
                <a:latin typeface="微软雅黑" pitchFamily="34" charset="0"/>
                <a:ea typeface="微软雅黑" pitchFamily="34" charset="-122"/>
                <a:cs typeface="微软雅黑" pitchFamily="34" charset="-120"/>
              </a:rPr>
              <a:t>法律主体</a:t>
            </a:r>
            <a:endParaRPr lang="en-US" sz="1300" dirty="0"/>
          </a:p>
        </p:txBody>
      </p:sp>
      <p:sp>
        <p:nvSpPr>
          <p:cNvPr id="12" name="Text 9"/>
          <p:cNvSpPr/>
          <p:nvPr/>
        </p:nvSpPr>
        <p:spPr>
          <a:xfrm>
            <a:off x="859536" y="5138928"/>
            <a:ext cx="4572000" cy="731520"/>
          </a:xfrm>
          <a:prstGeom prst="rect">
            <a:avLst/>
          </a:prstGeom>
          <a:noFill/>
        </p:spPr>
        <p:txBody>
          <a:bodyPr wrap="square" lIns="0" tIns="0" rIns="0" bIns="0" rtlCol="0" anchor="t"/>
          <a:lstStyle/>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Sweden：Nordic Smart Tech Solution Sweden AB</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Finland：Nordic-Smart Tech Solution Oy</a:t>
            </a:r>
            <a:endParaRPr lang="en-US" sz="1050" dirty="0"/>
          </a:p>
        </p:txBody>
      </p:sp>
      <p:sp>
        <p:nvSpPr>
          <p:cNvPr id="13" name="Text 10"/>
          <p:cNvSpPr/>
          <p:nvPr/>
        </p:nvSpPr>
        <p:spPr>
          <a:xfrm>
            <a:off x="6053328" y="1481328"/>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关键数据</a:t>
            </a:r>
            <a:endParaRPr lang="en-US" sz="1500" dirty="0"/>
          </a:p>
        </p:txBody>
      </p:sp>
      <p:sp>
        <p:nvSpPr>
          <p:cNvPr id="14" name="Shape 11"/>
          <p:cNvSpPr/>
          <p:nvPr/>
        </p:nvSpPr>
        <p:spPr>
          <a:xfrm>
            <a:off x="6053328" y="1874520"/>
            <a:ext cx="2651760" cy="1874520"/>
          </a:xfrm>
          <a:prstGeom prst="roundRect">
            <a:avLst>
              <a:gd name="adj" fmla="val 268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5" name="Text 12"/>
          <p:cNvSpPr/>
          <p:nvPr/>
        </p:nvSpPr>
        <p:spPr>
          <a:xfrm>
            <a:off x="6309360" y="2185416"/>
            <a:ext cx="2194560" cy="536713"/>
          </a:xfrm>
          <a:prstGeom prst="rect">
            <a:avLst/>
          </a:prstGeom>
          <a:noFill/>
        </p:spPr>
        <p:txBody>
          <a:bodyPr wrap="square" lIns="0" tIns="0" rIns="0" bIns="0" rtlCol="0" anchor="ctr"/>
          <a:lstStyle/>
          <a:p>
            <a:pPr marL="0" indent="0">
              <a:buNone/>
            </a:pPr>
            <a:r>
              <a:rPr lang="en-US" sz="27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2个</a:t>
            </a:r>
            <a:endParaRPr lang="en-US" sz="2700" dirty="0"/>
          </a:p>
        </p:txBody>
      </p:sp>
      <p:sp>
        <p:nvSpPr>
          <p:cNvPr id="16" name="Shape 13"/>
          <p:cNvSpPr/>
          <p:nvPr/>
        </p:nvSpPr>
        <p:spPr>
          <a:xfrm>
            <a:off x="6309360" y="2715768"/>
            <a:ext cx="384048" cy="27432"/>
          </a:xfrm>
          <a:prstGeom prst="rect">
            <a:avLst/>
          </a:prstGeom>
          <a:solidFill>
            <a:srgbClr val="0E86C8"/>
          </a:solidFill>
          <a:ln w="12700">
            <a:solidFill>
              <a:srgbClr val="0E86C8"/>
            </a:solidFill>
            <a:prstDash val="solid"/>
          </a:ln>
        </p:spPr>
      </p:sp>
      <p:sp>
        <p:nvSpPr>
          <p:cNvPr id="17" name="Text 14"/>
          <p:cNvSpPr/>
          <p:nvPr/>
        </p:nvSpPr>
        <p:spPr>
          <a:xfrm>
            <a:off x="6309360" y="2862072"/>
            <a:ext cx="2194560" cy="274320"/>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北欧本地公司</a:t>
            </a:r>
            <a:endParaRPr lang="en-US" sz="1100" dirty="0"/>
          </a:p>
        </p:txBody>
      </p:sp>
      <p:sp>
        <p:nvSpPr>
          <p:cNvPr id="18" name="Text 15"/>
          <p:cNvSpPr/>
          <p:nvPr/>
        </p:nvSpPr>
        <p:spPr>
          <a:xfrm>
            <a:off x="6309360" y="3154680"/>
            <a:ext cx="2194560" cy="457200"/>
          </a:xfrm>
          <a:prstGeom prst="rect">
            <a:avLst/>
          </a:prstGeom>
          <a:noFill/>
        </p:spPr>
        <p:txBody>
          <a:bodyPr wrap="square" lIns="0" tIns="0" rIns="0" bIns="0" rtlCol="0" anchor="t"/>
          <a:lstStyle/>
          <a:p>
            <a:pPr marL="0" indent="0">
              <a:lnSpc>
                <a:spcPts val="1300"/>
              </a:lnSpc>
              <a:buNone/>
            </a:pPr>
            <a:r>
              <a:rPr lang="en-US" sz="950" dirty="0">
                <a:solidFill>
                  <a:srgbClr val="78899F"/>
                </a:solidFill>
                <a:latin typeface="微软雅黑" pitchFamily="34" charset="0"/>
                <a:ea typeface="微软雅黑" pitchFamily="34" charset="-122"/>
                <a:cs typeface="微软雅黑" pitchFamily="34" charset="-120"/>
              </a:rPr>
              <a:t>瑞典 · 芬兰</a:t>
            </a:r>
            <a:endParaRPr lang="en-US" sz="950" dirty="0"/>
          </a:p>
        </p:txBody>
      </p:sp>
      <p:sp>
        <p:nvSpPr>
          <p:cNvPr id="19" name="Shape 16"/>
          <p:cNvSpPr/>
          <p:nvPr/>
        </p:nvSpPr>
        <p:spPr>
          <a:xfrm>
            <a:off x="8878824" y="1874520"/>
            <a:ext cx="2651760" cy="1874520"/>
          </a:xfrm>
          <a:prstGeom prst="roundRect">
            <a:avLst>
              <a:gd name="adj" fmla="val 268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Text 17"/>
          <p:cNvSpPr/>
          <p:nvPr/>
        </p:nvSpPr>
        <p:spPr>
          <a:xfrm>
            <a:off x="9134856" y="2185416"/>
            <a:ext cx="2194560" cy="536713"/>
          </a:xfrm>
          <a:prstGeom prst="rect">
            <a:avLst/>
          </a:prstGeom>
          <a:noFill/>
        </p:spPr>
        <p:txBody>
          <a:bodyPr wrap="square" lIns="0" tIns="0" rIns="0" bIns="0" rtlCol="0" anchor="ctr"/>
          <a:lstStyle/>
          <a:p>
            <a:pPr marL="0" indent="0">
              <a:buNone/>
            </a:pPr>
            <a:r>
              <a:rPr lang="en-US" sz="27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5个国家</a:t>
            </a:r>
            <a:endParaRPr lang="en-US" sz="2700" dirty="0"/>
          </a:p>
        </p:txBody>
      </p:sp>
      <p:sp>
        <p:nvSpPr>
          <p:cNvPr id="21" name="Shape 18"/>
          <p:cNvSpPr/>
          <p:nvPr/>
        </p:nvSpPr>
        <p:spPr>
          <a:xfrm>
            <a:off x="9134856" y="2715768"/>
            <a:ext cx="384048" cy="27432"/>
          </a:xfrm>
          <a:prstGeom prst="rect">
            <a:avLst/>
          </a:prstGeom>
          <a:solidFill>
            <a:srgbClr val="0E86C8"/>
          </a:solidFill>
          <a:ln w="12700">
            <a:solidFill>
              <a:srgbClr val="0E86C8"/>
            </a:solidFill>
            <a:prstDash val="solid"/>
          </a:ln>
        </p:spPr>
      </p:sp>
      <p:sp>
        <p:nvSpPr>
          <p:cNvPr id="22" name="Text 19"/>
          <p:cNvSpPr/>
          <p:nvPr/>
        </p:nvSpPr>
        <p:spPr>
          <a:xfrm>
            <a:off x="9134856" y="2862072"/>
            <a:ext cx="2194560" cy="274320"/>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核心团队项目经验</a:t>
            </a:r>
            <a:endParaRPr lang="en-US" sz="1100" dirty="0"/>
          </a:p>
        </p:txBody>
      </p:sp>
      <p:sp>
        <p:nvSpPr>
          <p:cNvPr id="23" name="Text 20"/>
          <p:cNvSpPr/>
          <p:nvPr/>
        </p:nvSpPr>
        <p:spPr>
          <a:xfrm>
            <a:off x="9134856" y="3154680"/>
            <a:ext cx="2194560" cy="457200"/>
          </a:xfrm>
          <a:prstGeom prst="rect">
            <a:avLst/>
          </a:prstGeom>
          <a:noFill/>
        </p:spPr>
        <p:txBody>
          <a:bodyPr wrap="square" lIns="0" tIns="0" rIns="0" bIns="0" rtlCol="0" anchor="t"/>
          <a:lstStyle/>
          <a:p>
            <a:pPr marL="0" indent="0">
              <a:lnSpc>
                <a:spcPts val="1300"/>
              </a:lnSpc>
              <a:buNone/>
            </a:pPr>
            <a:r>
              <a:rPr lang="en-US" sz="950" dirty="0">
                <a:solidFill>
                  <a:srgbClr val="78899F"/>
                </a:solidFill>
                <a:latin typeface="微软雅黑" pitchFamily="34" charset="0"/>
                <a:ea typeface="微软雅黑" pitchFamily="34" charset="-122"/>
                <a:cs typeface="微软雅黑" pitchFamily="34" charset="-120"/>
              </a:rPr>
              <a:t>瑞典 · 芬兰 · 丹麦 · 波兰 · 德国</a:t>
            </a:r>
            <a:endParaRPr lang="en-US" sz="950" dirty="0"/>
          </a:p>
        </p:txBody>
      </p:sp>
      <p:sp>
        <p:nvSpPr>
          <p:cNvPr id="24" name="Shape 21"/>
          <p:cNvSpPr/>
          <p:nvPr/>
        </p:nvSpPr>
        <p:spPr>
          <a:xfrm>
            <a:off x="6053328" y="3922776"/>
            <a:ext cx="2651760" cy="1874520"/>
          </a:xfrm>
          <a:prstGeom prst="roundRect">
            <a:avLst>
              <a:gd name="adj" fmla="val 268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5" name="Text 22"/>
          <p:cNvSpPr/>
          <p:nvPr/>
        </p:nvSpPr>
        <p:spPr>
          <a:xfrm>
            <a:off x="6309360" y="4233672"/>
            <a:ext cx="2194560" cy="536713"/>
          </a:xfrm>
          <a:prstGeom prst="rect">
            <a:avLst/>
          </a:prstGeom>
          <a:noFill/>
        </p:spPr>
        <p:txBody>
          <a:bodyPr wrap="square" lIns="0" tIns="0" rIns="0" bIns="0" rtlCol="0" anchor="ctr"/>
          <a:lstStyle/>
          <a:p>
            <a:pPr marL="0" indent="0">
              <a:buNone/>
            </a:pPr>
            <a:r>
              <a:rPr lang="en-US" sz="27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10+项目</a:t>
            </a:r>
            <a:endParaRPr lang="en-US" sz="2700" dirty="0"/>
          </a:p>
        </p:txBody>
      </p:sp>
      <p:sp>
        <p:nvSpPr>
          <p:cNvPr id="26" name="Shape 23"/>
          <p:cNvSpPr/>
          <p:nvPr/>
        </p:nvSpPr>
        <p:spPr>
          <a:xfrm>
            <a:off x="6309360" y="4764024"/>
            <a:ext cx="384048" cy="27432"/>
          </a:xfrm>
          <a:prstGeom prst="rect">
            <a:avLst/>
          </a:prstGeom>
          <a:solidFill>
            <a:srgbClr val="0E86C8"/>
          </a:solidFill>
          <a:ln w="12700">
            <a:solidFill>
              <a:srgbClr val="0E86C8"/>
            </a:solidFill>
            <a:prstDash val="solid"/>
          </a:ln>
        </p:spPr>
      </p:sp>
      <p:sp>
        <p:nvSpPr>
          <p:cNvPr id="27" name="Text 24"/>
          <p:cNvSpPr/>
          <p:nvPr/>
        </p:nvSpPr>
        <p:spPr>
          <a:xfrm>
            <a:off x="6309360" y="4910328"/>
            <a:ext cx="2194560" cy="274320"/>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核心团队累计参与的</a:t>
            </a:r>
            <a:endParaRPr lang="en-US" sz="1100" dirty="0"/>
          </a:p>
        </p:txBody>
      </p:sp>
      <p:sp>
        <p:nvSpPr>
          <p:cNvPr id="28" name="Text 25"/>
          <p:cNvSpPr/>
          <p:nvPr/>
        </p:nvSpPr>
        <p:spPr>
          <a:xfrm>
            <a:off x="6309360" y="5202936"/>
            <a:ext cx="2194560" cy="457200"/>
          </a:xfrm>
          <a:prstGeom prst="rect">
            <a:avLst/>
          </a:prstGeom>
          <a:noFill/>
        </p:spPr>
        <p:txBody>
          <a:bodyPr wrap="square" lIns="0" tIns="0" rIns="0" bIns="0" rtlCol="0" anchor="t"/>
          <a:lstStyle/>
          <a:p>
            <a:pPr marL="0" indent="0">
              <a:lnSpc>
                <a:spcPts val="1300"/>
              </a:lnSpc>
              <a:buNone/>
            </a:pPr>
            <a:r>
              <a:rPr lang="en-US" sz="950" dirty="0">
                <a:solidFill>
                  <a:srgbClr val="78899F"/>
                </a:solidFill>
                <a:latin typeface="微软雅黑" pitchFamily="34" charset="0"/>
                <a:ea typeface="微软雅黑" pitchFamily="34" charset="-122"/>
                <a:cs typeface="微软雅黑" pitchFamily="34" charset="-120"/>
              </a:rPr>
              <a:t>工业及基础设施项目</a:t>
            </a:r>
            <a:endParaRPr lang="en-US" sz="950" dirty="0"/>
          </a:p>
        </p:txBody>
      </p:sp>
      <p:sp>
        <p:nvSpPr>
          <p:cNvPr id="29" name="Shape 26"/>
          <p:cNvSpPr/>
          <p:nvPr/>
        </p:nvSpPr>
        <p:spPr>
          <a:xfrm>
            <a:off x="8878824" y="3922776"/>
            <a:ext cx="2651760" cy="1874520"/>
          </a:xfrm>
          <a:prstGeom prst="roundRect">
            <a:avLst>
              <a:gd name="adj" fmla="val 268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0" name="Text 27"/>
          <p:cNvSpPr/>
          <p:nvPr/>
        </p:nvSpPr>
        <p:spPr>
          <a:xfrm>
            <a:off x="9134856" y="4233672"/>
            <a:ext cx="2194560" cy="536713"/>
          </a:xfrm>
          <a:prstGeom prst="rect">
            <a:avLst/>
          </a:prstGeom>
          <a:noFill/>
        </p:spPr>
        <p:txBody>
          <a:bodyPr wrap="square" lIns="0" tIns="0" rIns="0" bIns="0" rtlCol="0" anchor="ctr"/>
          <a:lstStyle/>
          <a:p>
            <a:pPr marL="0" indent="0">
              <a:buNone/>
            </a:pPr>
            <a:r>
              <a:rPr lang="en-US" sz="27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近100人</a:t>
            </a:r>
            <a:endParaRPr lang="en-US" sz="2700" dirty="0"/>
          </a:p>
        </p:txBody>
      </p:sp>
      <p:sp>
        <p:nvSpPr>
          <p:cNvPr id="31" name="Shape 28"/>
          <p:cNvSpPr/>
          <p:nvPr/>
        </p:nvSpPr>
        <p:spPr>
          <a:xfrm>
            <a:off x="9134856" y="4764024"/>
            <a:ext cx="384048" cy="27432"/>
          </a:xfrm>
          <a:prstGeom prst="rect">
            <a:avLst/>
          </a:prstGeom>
          <a:solidFill>
            <a:srgbClr val="0E86C8"/>
          </a:solidFill>
          <a:ln w="12700">
            <a:solidFill>
              <a:srgbClr val="0E86C8"/>
            </a:solidFill>
            <a:prstDash val="solid"/>
          </a:ln>
        </p:spPr>
      </p:sp>
      <p:sp>
        <p:nvSpPr>
          <p:cNvPr id="32" name="Text 29"/>
          <p:cNvSpPr/>
          <p:nvPr/>
        </p:nvSpPr>
        <p:spPr>
          <a:xfrm>
            <a:off x="9134856" y="4910328"/>
            <a:ext cx="2194560" cy="274320"/>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欧洲工程技术合作资源网络</a:t>
            </a:r>
            <a:endParaRPr lang="en-US" sz="1100" dirty="0"/>
          </a:p>
        </p:txBody>
      </p:sp>
      <p:sp>
        <p:nvSpPr>
          <p:cNvPr id="33" name="Text 30"/>
          <p:cNvSpPr/>
          <p:nvPr/>
        </p:nvSpPr>
        <p:spPr>
          <a:xfrm>
            <a:off x="9134856" y="5202936"/>
            <a:ext cx="2194560" cy="457200"/>
          </a:xfrm>
          <a:prstGeom prst="rect">
            <a:avLst/>
          </a:prstGeom>
          <a:noFill/>
        </p:spPr>
        <p:txBody>
          <a:bodyPr wrap="square" lIns="0" tIns="0" rIns="0" bIns="0" rtlCol="0" anchor="t"/>
          <a:lstStyle/>
          <a:p>
            <a:pPr marL="0" indent="0">
              <a:lnSpc>
                <a:spcPts val="1300"/>
              </a:lnSpc>
              <a:buNone/>
            </a:pPr>
            <a:r>
              <a:rPr lang="en-US" sz="950" dirty="0">
                <a:solidFill>
                  <a:srgbClr val="78899F"/>
                </a:solidFill>
                <a:latin typeface="微软雅黑" pitchFamily="34" charset="0"/>
                <a:ea typeface="微软雅黑" pitchFamily="34" charset="-122"/>
                <a:cs typeface="微软雅黑" pitchFamily="34" charset="-120"/>
              </a:rPr>
              <a:t>按项目需求及档期组织</a:t>
            </a:r>
            <a:endParaRPr lang="en-US" sz="950" dirty="0"/>
          </a:p>
        </p:txBody>
      </p:sp>
      <p:sp>
        <p:nvSpPr>
          <p:cNvPr id="34" name="Text 31"/>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3.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服务对象与客户需求</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WHO WE SERVE / 03</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面向两类客户，打通设备资源与欧洲现场交付</a:t>
            </a:r>
            <a:endParaRPr lang="en-US" sz="2800" dirty="0"/>
          </a:p>
        </p:txBody>
      </p:sp>
      <p:sp>
        <p:nvSpPr>
          <p:cNvPr id="7" name="Shape 4"/>
          <p:cNvSpPr/>
          <p:nvPr/>
        </p:nvSpPr>
        <p:spPr>
          <a:xfrm>
            <a:off x="566928" y="1572768"/>
            <a:ext cx="5376672" cy="4206240"/>
          </a:xfrm>
          <a:prstGeom prst="roundRect">
            <a:avLst>
              <a:gd name="adj" fmla="val 119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Shape 5"/>
          <p:cNvSpPr/>
          <p:nvPr/>
        </p:nvSpPr>
        <p:spPr>
          <a:xfrm>
            <a:off x="914400" y="1874520"/>
            <a:ext cx="658368" cy="658368"/>
          </a:xfrm>
          <a:prstGeom prst="ellipse">
            <a:avLst/>
          </a:prstGeom>
          <a:solidFill>
            <a:srgbClr val="E8F1FE"/>
          </a:solidFill>
          <a:ln w="9525">
            <a:solidFill>
              <a:srgbClr val="B4CFF3"/>
            </a:solidFill>
            <a:prstDash val="solid"/>
          </a:ln>
        </p:spPr>
      </p:sp>
      <p:pic>
        <p:nvPicPr>
          <p:cNvPr id="9" name="Image 1" descr="icons/globe.png"/>
          <p:cNvPicPr>
            <a:picLocks noChangeAspect="1"/>
          </p:cNvPicPr>
          <p:nvPr/>
        </p:nvPicPr>
        <p:blipFill>
          <a:blip r:embed="rId2"/>
          <a:stretch>
            <a:fillRect/>
          </a:stretch>
        </p:blipFill>
        <p:spPr>
          <a:xfrm>
            <a:off x="1078992" y="2039112"/>
            <a:ext cx="329184" cy="329184"/>
          </a:xfrm>
          <a:prstGeom prst="rect">
            <a:avLst/>
          </a:prstGeom>
        </p:spPr>
      </p:pic>
      <p:sp>
        <p:nvSpPr>
          <p:cNvPr id="10" name="Text 6"/>
          <p:cNvSpPr/>
          <p:nvPr/>
        </p:nvSpPr>
        <p:spPr>
          <a:xfrm>
            <a:off x="1737360" y="2048256"/>
            <a:ext cx="4023360" cy="292608"/>
          </a:xfrm>
          <a:prstGeom prst="rect">
            <a:avLst/>
          </a:prstGeom>
          <a:noFill/>
        </p:spPr>
        <p:txBody>
          <a:bodyPr wrap="square" lIns="0" tIns="0" rIns="0" bIns="0" rtlCol="0" anchor="ctr"/>
          <a:lstStyle/>
          <a:p>
            <a:pPr marL="0" indent="0">
              <a:buNone/>
            </a:pPr>
            <a:r>
              <a:rPr lang="en-US" sz="1700" b="1" dirty="0">
                <a:solidFill>
                  <a:srgbClr val="0F2C55"/>
                </a:solidFill>
                <a:latin typeface="微软雅黑" pitchFamily="34" charset="0"/>
                <a:ea typeface="微软雅黑" pitchFamily="34" charset="-122"/>
                <a:cs typeface="微软雅黑" pitchFamily="34" charset="-120"/>
              </a:rPr>
              <a:t>欧洲本地客户</a:t>
            </a:r>
            <a:endParaRPr lang="en-US" sz="1700" dirty="0"/>
          </a:p>
        </p:txBody>
      </p:sp>
      <p:sp>
        <p:nvSpPr>
          <p:cNvPr id="11" name="Text 7"/>
          <p:cNvSpPr/>
          <p:nvPr/>
        </p:nvSpPr>
        <p:spPr>
          <a:xfrm>
            <a:off x="914400" y="2761488"/>
            <a:ext cx="4700016" cy="731520"/>
          </a:xfrm>
          <a:prstGeom prst="rect">
            <a:avLst/>
          </a:prstGeom>
          <a:noFill/>
        </p:spPr>
        <p:txBody>
          <a:bodyPr wrap="square" lIns="0" tIns="0" rIns="0" bIns="0" rtlCol="0" anchor="t"/>
          <a:lstStyle/>
          <a:p>
            <a:pPr marL="0" indent="0">
              <a:lnSpc>
                <a:spcPts val="1650"/>
              </a:lnSpc>
              <a:buNone/>
            </a:pPr>
            <a:r>
              <a:rPr lang="en-US" sz="1100" dirty="0">
                <a:solidFill>
                  <a:srgbClr val="5C718F"/>
                </a:solidFill>
                <a:latin typeface="微软雅黑" pitchFamily="34" charset="0"/>
                <a:ea typeface="微软雅黑" pitchFamily="34" charset="-122"/>
                <a:cs typeface="微软雅黑" pitchFamily="34" charset="-120"/>
              </a:rPr>
              <a:t>服务对象包括欧洲工业企业、数据中心、能源与储能项目业主、工程公司及系统集成商。</a:t>
            </a:r>
            <a:endParaRPr lang="en-US" sz="1100" dirty="0"/>
          </a:p>
        </p:txBody>
      </p:sp>
      <p:sp>
        <p:nvSpPr>
          <p:cNvPr id="12" name="Shape 8"/>
          <p:cNvSpPr/>
          <p:nvPr/>
        </p:nvSpPr>
        <p:spPr>
          <a:xfrm>
            <a:off x="914400" y="3493008"/>
            <a:ext cx="4700016" cy="0"/>
          </a:xfrm>
          <a:prstGeom prst="line">
            <a:avLst/>
          </a:prstGeom>
          <a:noFill/>
          <a:ln w="9525">
            <a:solidFill>
              <a:srgbClr val="DCE7F8"/>
            </a:solidFill>
            <a:prstDash val="solid"/>
          </a:ln>
        </p:spPr>
      </p:sp>
      <p:sp>
        <p:nvSpPr>
          <p:cNvPr id="13" name="Text 9"/>
          <p:cNvSpPr/>
          <p:nvPr/>
        </p:nvSpPr>
        <p:spPr>
          <a:xfrm>
            <a:off x="914400" y="3639312"/>
            <a:ext cx="4700016" cy="2011680"/>
          </a:xfrm>
          <a:prstGeom prst="rect">
            <a:avLst/>
          </a:prstGeom>
          <a:noFill/>
        </p:spPr>
        <p:txBody>
          <a:bodyPr wrap="square" lIns="0" tIns="0" rIns="0" bIns="0" rtlCol="0" anchor="t"/>
          <a:lstStyle/>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寻找符合项目要求的设备与技术方案</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获得更具竞争力的设备选择和供应渠道</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完成深化设计、安装集成及调试验收</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协调不同设备、系统和工程团队</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获得长期运维、故障响应及改造支持</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获得储能设备及配套系统的选型、供应、集成交付和长期维护</a:t>
            </a:r>
            <a:endParaRPr lang="en-US" sz="1100" dirty="0"/>
          </a:p>
        </p:txBody>
      </p:sp>
      <p:sp>
        <p:nvSpPr>
          <p:cNvPr id="14" name="Shape 10"/>
          <p:cNvSpPr/>
          <p:nvPr/>
        </p:nvSpPr>
        <p:spPr>
          <a:xfrm>
            <a:off x="6245352" y="1572768"/>
            <a:ext cx="5376672" cy="4206240"/>
          </a:xfrm>
          <a:prstGeom prst="roundRect">
            <a:avLst>
              <a:gd name="adj" fmla="val 119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5" name="Shape 11"/>
          <p:cNvSpPr/>
          <p:nvPr/>
        </p:nvSpPr>
        <p:spPr>
          <a:xfrm>
            <a:off x="6592824" y="1874520"/>
            <a:ext cx="658368" cy="658368"/>
          </a:xfrm>
          <a:prstGeom prst="ellipse">
            <a:avLst/>
          </a:prstGeom>
          <a:solidFill>
            <a:srgbClr val="E8F1FE"/>
          </a:solidFill>
          <a:ln w="9525">
            <a:solidFill>
              <a:srgbClr val="B4CFF3"/>
            </a:solidFill>
            <a:prstDash val="solid"/>
          </a:ln>
        </p:spPr>
      </p:sp>
      <p:pic>
        <p:nvPicPr>
          <p:cNvPr id="16" name="Image 2" descr="icons/send.png"/>
          <p:cNvPicPr>
            <a:picLocks noChangeAspect="1"/>
          </p:cNvPicPr>
          <p:nvPr/>
        </p:nvPicPr>
        <p:blipFill>
          <a:blip r:embed="rId3"/>
          <a:stretch>
            <a:fillRect/>
          </a:stretch>
        </p:blipFill>
        <p:spPr>
          <a:xfrm>
            <a:off x="6757416" y="2039112"/>
            <a:ext cx="329184" cy="329184"/>
          </a:xfrm>
          <a:prstGeom prst="rect">
            <a:avLst/>
          </a:prstGeom>
        </p:spPr>
      </p:pic>
      <p:sp>
        <p:nvSpPr>
          <p:cNvPr id="17" name="Text 12"/>
          <p:cNvSpPr/>
          <p:nvPr/>
        </p:nvSpPr>
        <p:spPr>
          <a:xfrm>
            <a:off x="7415784" y="2048256"/>
            <a:ext cx="4023360" cy="292608"/>
          </a:xfrm>
          <a:prstGeom prst="rect">
            <a:avLst/>
          </a:prstGeom>
          <a:noFill/>
        </p:spPr>
        <p:txBody>
          <a:bodyPr wrap="square" lIns="0" tIns="0" rIns="0" bIns="0" rtlCol="0" anchor="ctr"/>
          <a:lstStyle/>
          <a:p>
            <a:pPr marL="0" indent="0">
              <a:buNone/>
            </a:pPr>
            <a:r>
              <a:rPr lang="en-US" sz="1700" b="1" dirty="0">
                <a:solidFill>
                  <a:srgbClr val="0F2C55"/>
                </a:solidFill>
                <a:latin typeface="微软雅黑" pitchFamily="34" charset="0"/>
                <a:ea typeface="微软雅黑" pitchFamily="34" charset="-122"/>
                <a:cs typeface="微软雅黑" pitchFamily="34" charset="-120"/>
              </a:rPr>
              <a:t>进入欧洲市场的中国企业</a:t>
            </a:r>
            <a:endParaRPr lang="en-US" sz="1700" dirty="0"/>
          </a:p>
        </p:txBody>
      </p:sp>
      <p:sp>
        <p:nvSpPr>
          <p:cNvPr id="18" name="Text 13"/>
          <p:cNvSpPr/>
          <p:nvPr/>
        </p:nvSpPr>
        <p:spPr>
          <a:xfrm>
            <a:off x="6592824" y="2761488"/>
            <a:ext cx="4700016" cy="731520"/>
          </a:xfrm>
          <a:prstGeom prst="rect">
            <a:avLst/>
          </a:prstGeom>
          <a:noFill/>
        </p:spPr>
        <p:txBody>
          <a:bodyPr wrap="square" lIns="0" tIns="0" rIns="0" bIns="0" rtlCol="0" anchor="t"/>
          <a:lstStyle/>
          <a:p>
            <a:pPr marL="0" indent="0">
              <a:lnSpc>
                <a:spcPts val="1650"/>
              </a:lnSpc>
              <a:buNone/>
            </a:pPr>
            <a:r>
              <a:rPr lang="en-US" sz="1100" dirty="0">
                <a:solidFill>
                  <a:srgbClr val="5C718F"/>
                </a:solidFill>
                <a:latin typeface="微软雅黑" pitchFamily="34" charset="0"/>
                <a:ea typeface="微软雅黑" pitchFamily="34" charset="-122"/>
                <a:cs typeface="微软雅黑" pitchFamily="34" charset="-120"/>
              </a:rPr>
              <a:t>服务对象包括中国设备制造商、自动化企业、储能及能源设备企业、工程公司和出海制造企业。</a:t>
            </a:r>
            <a:endParaRPr lang="en-US" sz="1100" dirty="0"/>
          </a:p>
        </p:txBody>
      </p:sp>
      <p:sp>
        <p:nvSpPr>
          <p:cNvPr id="19" name="Shape 14"/>
          <p:cNvSpPr/>
          <p:nvPr/>
        </p:nvSpPr>
        <p:spPr>
          <a:xfrm>
            <a:off x="6592824" y="3493008"/>
            <a:ext cx="4700016" cy="0"/>
          </a:xfrm>
          <a:prstGeom prst="line">
            <a:avLst/>
          </a:prstGeom>
          <a:noFill/>
          <a:ln w="9525">
            <a:solidFill>
              <a:srgbClr val="DCE7F8"/>
            </a:solidFill>
            <a:prstDash val="solid"/>
          </a:ln>
        </p:spPr>
      </p:sp>
      <p:sp>
        <p:nvSpPr>
          <p:cNvPr id="20" name="Text 15"/>
          <p:cNvSpPr/>
          <p:nvPr/>
        </p:nvSpPr>
        <p:spPr>
          <a:xfrm>
            <a:off x="6592824" y="3639312"/>
            <a:ext cx="4700016" cy="2011680"/>
          </a:xfrm>
          <a:prstGeom prst="rect">
            <a:avLst/>
          </a:prstGeom>
          <a:noFill/>
        </p:spPr>
        <p:txBody>
          <a:bodyPr wrap="square" lIns="0" tIns="0" rIns="0" bIns="0" rtlCol="0" anchor="t"/>
          <a:lstStyle/>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根据欧洲项目要求完成方案及接口深化</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补充欧洲本地工程、施工和项目管理能力</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协调业主、总包商、设备商及现场团队</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完成设备安装、调试、验收和文件移交</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提供本地配套设备、售后及长期运维支持</a:t>
            </a:r>
            <a:endParaRPr lang="en-US" sz="1100" dirty="0"/>
          </a:p>
          <a:p>
            <a:pPr marL="152400" indent="-152400">
              <a:lnSpc>
                <a:spcPts val="1560"/>
              </a:lnSpc>
              <a:spcAft>
                <a:spcPts val="460"/>
              </a:spcAft>
              <a:buSzPct val="100000"/>
              <a:buChar char="▪"/>
            </a:pPr>
            <a:r>
              <a:rPr lang="en-US" sz="1100" dirty="0">
                <a:solidFill>
                  <a:srgbClr val="44586F"/>
                </a:solidFill>
                <a:latin typeface="微软雅黑" pitchFamily="34" charset="0"/>
                <a:ea typeface="微软雅黑" pitchFamily="34" charset="-122"/>
                <a:cs typeface="微软雅黑" pitchFamily="34" charset="-120"/>
              </a:rPr>
              <a:t>为储能及能源设备提供欧洲本地深化设计、安装调试和售后支持</a:t>
            </a:r>
            <a:endParaRPr lang="en-US" sz="1100" dirty="0"/>
          </a:p>
        </p:txBody>
      </p:sp>
      <p:sp>
        <p:nvSpPr>
          <p:cNvPr id="21" name="Shape 16"/>
          <p:cNvSpPr/>
          <p:nvPr/>
        </p:nvSpPr>
        <p:spPr>
          <a:xfrm>
            <a:off x="5870448" y="3447288"/>
            <a:ext cx="457200" cy="457200"/>
          </a:xfrm>
          <a:prstGeom prst="ellipse">
            <a:avLst/>
          </a:prstGeom>
          <a:solidFill>
            <a:srgbClr val="FFFFFF"/>
          </a:solidFill>
          <a:ln w="12700">
            <a:solidFill>
              <a:srgbClr val="0E86C8"/>
            </a:solidFill>
            <a:prstDash val="solid"/>
          </a:ln>
        </p:spPr>
      </p:sp>
      <p:pic>
        <p:nvPicPr>
          <p:cNvPr id="22" name="Image 3" descr="icons/share.png"/>
          <p:cNvPicPr>
            <a:picLocks noChangeAspect="1"/>
          </p:cNvPicPr>
          <p:nvPr/>
        </p:nvPicPr>
        <p:blipFill>
          <a:blip r:embed="rId4"/>
          <a:stretch>
            <a:fillRect/>
          </a:stretch>
        </p:blipFill>
        <p:spPr>
          <a:xfrm>
            <a:off x="5984748" y="3561588"/>
            <a:ext cx="228600" cy="228600"/>
          </a:xfrm>
          <a:prstGeom prst="rect">
            <a:avLst/>
          </a:prstGeom>
        </p:spPr>
      </p:pic>
      <p:sp>
        <p:nvSpPr>
          <p:cNvPr id="23" name="Text 17"/>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4.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全生命周期服务能力</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FULL LIFECYCLE / 04</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从项目需求到稳定运行，提供全生命周期支持</a:t>
            </a:r>
            <a:endParaRPr lang="en-US" sz="2800" dirty="0"/>
          </a:p>
        </p:txBody>
      </p:sp>
      <p:sp>
        <p:nvSpPr>
          <p:cNvPr id="7" name="Shape 4"/>
          <p:cNvSpPr/>
          <p:nvPr/>
        </p:nvSpPr>
        <p:spPr>
          <a:xfrm>
            <a:off x="56692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22960" y="1865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01</a:t>
            </a:r>
            <a:endParaRPr lang="en-US" sz="2600" dirty="0"/>
          </a:p>
        </p:txBody>
      </p:sp>
      <p:sp>
        <p:nvSpPr>
          <p:cNvPr id="9" name="Shape 6"/>
          <p:cNvSpPr/>
          <p:nvPr/>
        </p:nvSpPr>
        <p:spPr>
          <a:xfrm>
            <a:off x="1389888" y="2039112"/>
            <a:ext cx="2447849" cy="0"/>
          </a:xfrm>
          <a:prstGeom prst="line">
            <a:avLst/>
          </a:prstGeom>
          <a:noFill/>
          <a:ln w="9525">
            <a:solidFill>
              <a:srgbClr val="D2E0F5"/>
            </a:solidFill>
            <a:prstDash val="solid"/>
          </a:ln>
        </p:spPr>
      </p:sp>
      <p:sp>
        <p:nvSpPr>
          <p:cNvPr id="10" name="Text 7"/>
          <p:cNvSpPr/>
          <p:nvPr/>
        </p:nvSpPr>
        <p:spPr>
          <a:xfrm>
            <a:off x="822960" y="2286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需求分析与现场勘察</a:t>
            </a:r>
            <a:endParaRPr lang="en-US" sz="1350" dirty="0"/>
          </a:p>
        </p:txBody>
      </p:sp>
      <p:sp>
        <p:nvSpPr>
          <p:cNvPr id="11" name="Text 8"/>
          <p:cNvSpPr/>
          <p:nvPr/>
        </p:nvSpPr>
        <p:spPr>
          <a:xfrm>
            <a:off x="822960" y="2651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了解项目目标、应用场景、技术参数、现场条件、预算、周期及当地合规要求，明确项目范围和责任边界。</a:t>
            </a:r>
            <a:endParaRPr lang="en-US" sz="950" dirty="0"/>
          </a:p>
        </p:txBody>
      </p:sp>
      <p:sp>
        <p:nvSpPr>
          <p:cNvPr id="12" name="Shape 9"/>
          <p:cNvSpPr/>
          <p:nvPr/>
        </p:nvSpPr>
        <p:spPr>
          <a:xfrm>
            <a:off x="4134917" y="2587752"/>
            <a:ext cx="155448" cy="219456"/>
          </a:xfrm>
          <a:prstGeom prst="chevron">
            <a:avLst/>
          </a:prstGeom>
          <a:solidFill>
            <a:srgbClr val="DDEAFC">
              <a:alpha val="70000"/>
            </a:srgbClr>
          </a:solidFill>
          <a:ln w="7620">
            <a:solidFill>
              <a:srgbClr val="1A5FD6"/>
            </a:solidFill>
            <a:prstDash val="solid"/>
          </a:ln>
        </p:spPr>
      </p:sp>
      <p:sp>
        <p:nvSpPr>
          <p:cNvPr id="13" name="Shape 10"/>
          <p:cNvSpPr/>
          <p:nvPr/>
        </p:nvSpPr>
        <p:spPr>
          <a:xfrm>
            <a:off x="4331513"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Text 11"/>
          <p:cNvSpPr/>
          <p:nvPr/>
        </p:nvSpPr>
        <p:spPr>
          <a:xfrm>
            <a:off x="4587545" y="1865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02</a:t>
            </a:r>
            <a:endParaRPr lang="en-US" sz="2600" dirty="0"/>
          </a:p>
        </p:txBody>
      </p:sp>
      <p:sp>
        <p:nvSpPr>
          <p:cNvPr id="15" name="Shape 12"/>
          <p:cNvSpPr/>
          <p:nvPr/>
        </p:nvSpPr>
        <p:spPr>
          <a:xfrm>
            <a:off x="5154473" y="2039112"/>
            <a:ext cx="2447849" cy="0"/>
          </a:xfrm>
          <a:prstGeom prst="line">
            <a:avLst/>
          </a:prstGeom>
          <a:noFill/>
          <a:ln w="9525">
            <a:solidFill>
              <a:srgbClr val="D2E0F5"/>
            </a:solidFill>
            <a:prstDash val="solid"/>
          </a:ln>
        </p:spPr>
      </p:sp>
      <p:sp>
        <p:nvSpPr>
          <p:cNvPr id="16" name="Text 13"/>
          <p:cNvSpPr/>
          <p:nvPr/>
        </p:nvSpPr>
        <p:spPr>
          <a:xfrm>
            <a:off x="4587545" y="2286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方案规划与深化设计</a:t>
            </a:r>
            <a:endParaRPr lang="en-US" sz="1350" dirty="0"/>
          </a:p>
        </p:txBody>
      </p:sp>
      <p:sp>
        <p:nvSpPr>
          <p:cNvPr id="17" name="Text 14"/>
          <p:cNvSpPr/>
          <p:nvPr/>
        </p:nvSpPr>
        <p:spPr>
          <a:xfrm>
            <a:off x="4587545" y="2651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基于客户需求和现有方案，完成设备配置、系统架构、接口关系、安装条件及相关工程图纸的深化。针对储能项目，进一步明确系统配置、电气及通信接口、设备布置、监控方案和安装条件。</a:t>
            </a:r>
            <a:endParaRPr lang="en-US" sz="950" dirty="0"/>
          </a:p>
        </p:txBody>
      </p:sp>
      <p:sp>
        <p:nvSpPr>
          <p:cNvPr id="18" name="Shape 15"/>
          <p:cNvSpPr/>
          <p:nvPr/>
        </p:nvSpPr>
        <p:spPr>
          <a:xfrm>
            <a:off x="7899502" y="2587752"/>
            <a:ext cx="155448" cy="219456"/>
          </a:xfrm>
          <a:prstGeom prst="chevron">
            <a:avLst/>
          </a:prstGeom>
          <a:solidFill>
            <a:srgbClr val="DDEAFC">
              <a:alpha val="70000"/>
            </a:srgbClr>
          </a:solidFill>
          <a:ln w="7620">
            <a:solidFill>
              <a:srgbClr val="1A5FD6"/>
            </a:solidFill>
            <a:prstDash val="solid"/>
          </a:ln>
        </p:spPr>
      </p:sp>
      <p:sp>
        <p:nvSpPr>
          <p:cNvPr id="19" name="Shape 16"/>
          <p:cNvSpPr/>
          <p:nvPr/>
        </p:nvSpPr>
        <p:spPr>
          <a:xfrm>
            <a:off x="809609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Text 17"/>
          <p:cNvSpPr/>
          <p:nvPr/>
        </p:nvSpPr>
        <p:spPr>
          <a:xfrm>
            <a:off x="8352130" y="1865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03</a:t>
            </a:r>
            <a:endParaRPr lang="en-US" sz="2600" dirty="0"/>
          </a:p>
        </p:txBody>
      </p:sp>
      <p:sp>
        <p:nvSpPr>
          <p:cNvPr id="21" name="Shape 18"/>
          <p:cNvSpPr/>
          <p:nvPr/>
        </p:nvSpPr>
        <p:spPr>
          <a:xfrm>
            <a:off x="8919058" y="2039112"/>
            <a:ext cx="2447849" cy="0"/>
          </a:xfrm>
          <a:prstGeom prst="line">
            <a:avLst/>
          </a:prstGeom>
          <a:noFill/>
          <a:ln w="9525">
            <a:solidFill>
              <a:srgbClr val="D2E0F5"/>
            </a:solidFill>
            <a:prstDash val="solid"/>
          </a:ln>
        </p:spPr>
      </p:sp>
      <p:sp>
        <p:nvSpPr>
          <p:cNvPr id="22" name="Text 19"/>
          <p:cNvSpPr/>
          <p:nvPr/>
        </p:nvSpPr>
        <p:spPr>
          <a:xfrm>
            <a:off x="8352130" y="2286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设备选型与供应</a:t>
            </a:r>
            <a:endParaRPr lang="en-US" sz="1350" dirty="0"/>
          </a:p>
        </p:txBody>
      </p:sp>
      <p:sp>
        <p:nvSpPr>
          <p:cNvPr id="23" name="Text 20"/>
          <p:cNvSpPr/>
          <p:nvPr/>
        </p:nvSpPr>
        <p:spPr>
          <a:xfrm>
            <a:off x="8352130" y="2651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根据技术标准、预算和交付周期匹配工业设备、储能系统及相关配套设备，完成技术澄清、报价、供货、交期及文件协调。</a:t>
            </a:r>
            <a:endParaRPr lang="en-US" sz="950" dirty="0"/>
          </a:p>
        </p:txBody>
      </p:sp>
      <p:sp>
        <p:nvSpPr>
          <p:cNvPr id="24" name="Shape 21"/>
          <p:cNvSpPr/>
          <p:nvPr/>
        </p:nvSpPr>
        <p:spPr>
          <a:xfrm>
            <a:off x="56692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5" name="Text 22"/>
          <p:cNvSpPr/>
          <p:nvPr/>
        </p:nvSpPr>
        <p:spPr>
          <a:xfrm>
            <a:off x="822960" y="4151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04</a:t>
            </a:r>
            <a:endParaRPr lang="en-US" sz="2600" dirty="0"/>
          </a:p>
        </p:txBody>
      </p:sp>
      <p:sp>
        <p:nvSpPr>
          <p:cNvPr id="26" name="Shape 23"/>
          <p:cNvSpPr/>
          <p:nvPr/>
        </p:nvSpPr>
        <p:spPr>
          <a:xfrm>
            <a:off x="1389888" y="4325112"/>
            <a:ext cx="2447849" cy="0"/>
          </a:xfrm>
          <a:prstGeom prst="line">
            <a:avLst/>
          </a:prstGeom>
          <a:noFill/>
          <a:ln w="9525">
            <a:solidFill>
              <a:srgbClr val="D2E0F5"/>
            </a:solidFill>
            <a:prstDash val="solid"/>
          </a:ln>
        </p:spPr>
      </p:sp>
      <p:sp>
        <p:nvSpPr>
          <p:cNvPr id="27" name="Text 24"/>
          <p:cNvSpPr/>
          <p:nvPr/>
        </p:nvSpPr>
        <p:spPr>
          <a:xfrm>
            <a:off x="822960" y="4572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安装与系统集成</a:t>
            </a:r>
            <a:endParaRPr lang="en-US" sz="1350" dirty="0"/>
          </a:p>
        </p:txBody>
      </p:sp>
      <p:sp>
        <p:nvSpPr>
          <p:cNvPr id="28" name="Text 25"/>
          <p:cNvSpPr/>
          <p:nvPr/>
        </p:nvSpPr>
        <p:spPr>
          <a:xfrm>
            <a:off x="822960" y="4937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组织本地工程团队完成工业设备、储能设备、网络及弱电系统的现场安装，并完成电气、通信、监控及控制接口集成。</a:t>
            </a:r>
            <a:endParaRPr lang="en-US" sz="950" dirty="0"/>
          </a:p>
        </p:txBody>
      </p:sp>
      <p:sp>
        <p:nvSpPr>
          <p:cNvPr id="29" name="Shape 26"/>
          <p:cNvSpPr/>
          <p:nvPr/>
        </p:nvSpPr>
        <p:spPr>
          <a:xfrm>
            <a:off x="4134917" y="4873752"/>
            <a:ext cx="155448" cy="219456"/>
          </a:xfrm>
          <a:prstGeom prst="chevron">
            <a:avLst/>
          </a:prstGeom>
          <a:solidFill>
            <a:srgbClr val="DDEAFC">
              <a:alpha val="70000"/>
            </a:srgbClr>
          </a:solidFill>
          <a:ln w="7620">
            <a:solidFill>
              <a:srgbClr val="1A5FD6"/>
            </a:solidFill>
            <a:prstDash val="solid"/>
          </a:ln>
        </p:spPr>
      </p:sp>
      <p:sp>
        <p:nvSpPr>
          <p:cNvPr id="30" name="Shape 27"/>
          <p:cNvSpPr/>
          <p:nvPr/>
        </p:nvSpPr>
        <p:spPr>
          <a:xfrm>
            <a:off x="4331513"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1" name="Text 28"/>
          <p:cNvSpPr/>
          <p:nvPr/>
        </p:nvSpPr>
        <p:spPr>
          <a:xfrm>
            <a:off x="4587545" y="4151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05</a:t>
            </a:r>
            <a:endParaRPr lang="en-US" sz="2600" dirty="0"/>
          </a:p>
        </p:txBody>
      </p:sp>
      <p:sp>
        <p:nvSpPr>
          <p:cNvPr id="32" name="Shape 29"/>
          <p:cNvSpPr/>
          <p:nvPr/>
        </p:nvSpPr>
        <p:spPr>
          <a:xfrm>
            <a:off x="5154473" y="4325112"/>
            <a:ext cx="2447849" cy="0"/>
          </a:xfrm>
          <a:prstGeom prst="line">
            <a:avLst/>
          </a:prstGeom>
          <a:noFill/>
          <a:ln w="9525">
            <a:solidFill>
              <a:srgbClr val="D2E0F5"/>
            </a:solidFill>
            <a:prstDash val="solid"/>
          </a:ln>
        </p:spPr>
      </p:sp>
      <p:sp>
        <p:nvSpPr>
          <p:cNvPr id="33" name="Text 30"/>
          <p:cNvSpPr/>
          <p:nvPr/>
        </p:nvSpPr>
        <p:spPr>
          <a:xfrm>
            <a:off x="4587545" y="4572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调试、验收与移交</a:t>
            </a:r>
            <a:endParaRPr lang="en-US" sz="1350" dirty="0"/>
          </a:p>
        </p:txBody>
      </p:sp>
      <p:sp>
        <p:nvSpPr>
          <p:cNvPr id="34" name="Text 31"/>
          <p:cNvSpPr/>
          <p:nvPr/>
        </p:nvSpPr>
        <p:spPr>
          <a:xfrm>
            <a:off x="4587545" y="4937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开展单机测试、系统联调、性能验证和问题整改，完成验收记录、技术文件及客户培训移交。针对储能系统开展通信联调、充放电测试、安全功能验证及运行数据检查。</a:t>
            </a:r>
            <a:endParaRPr lang="en-US" sz="950" dirty="0"/>
          </a:p>
        </p:txBody>
      </p:sp>
      <p:sp>
        <p:nvSpPr>
          <p:cNvPr id="35" name="Shape 32"/>
          <p:cNvSpPr/>
          <p:nvPr/>
        </p:nvSpPr>
        <p:spPr>
          <a:xfrm>
            <a:off x="7899502" y="4873752"/>
            <a:ext cx="155448" cy="219456"/>
          </a:xfrm>
          <a:prstGeom prst="chevron">
            <a:avLst/>
          </a:prstGeom>
          <a:solidFill>
            <a:srgbClr val="DDEAFC">
              <a:alpha val="70000"/>
            </a:srgbClr>
          </a:solidFill>
          <a:ln w="7620">
            <a:solidFill>
              <a:srgbClr val="1A5FD6"/>
            </a:solidFill>
            <a:prstDash val="solid"/>
          </a:ln>
        </p:spPr>
      </p:sp>
      <p:sp>
        <p:nvSpPr>
          <p:cNvPr id="36" name="Shape 33"/>
          <p:cNvSpPr/>
          <p:nvPr/>
        </p:nvSpPr>
        <p:spPr>
          <a:xfrm>
            <a:off x="809609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7" name="Text 34"/>
          <p:cNvSpPr/>
          <p:nvPr/>
        </p:nvSpPr>
        <p:spPr>
          <a:xfrm>
            <a:off x="8352130" y="4151376"/>
            <a:ext cx="1097280" cy="516835"/>
          </a:xfrm>
          <a:prstGeom prst="rect">
            <a:avLst/>
          </a:prstGeom>
          <a:noFill/>
        </p:spPr>
        <p:txBody>
          <a:bodyPr wrap="square" lIns="0" tIns="0" rIns="0" bIns="0" rtlCol="0" anchor="ctr"/>
          <a:lstStyle/>
          <a:p>
            <a:pPr marL="0" indent="0">
              <a:buNone/>
            </a:pPr>
            <a:r>
              <a:rPr lang="en-US" sz="2600" b="1" kern="0" spc="50" dirty="0">
                <a:solidFill>
                  <a:srgbClr val="0E86C8"/>
                </a:solidFill>
                <a:latin typeface="Arial" panose="020B0604020202090204" pitchFamily="34" charset="0"/>
                <a:ea typeface="Arial" panose="020B0604020202090204" pitchFamily="34" charset="-122"/>
                <a:cs typeface="Arial" panose="020B0604020202090204" pitchFamily="34" charset="-120"/>
              </a:rPr>
              <a:t>06</a:t>
            </a:r>
            <a:endParaRPr lang="en-US" sz="2600" dirty="0"/>
          </a:p>
        </p:txBody>
      </p:sp>
      <p:sp>
        <p:nvSpPr>
          <p:cNvPr id="38" name="Shape 35"/>
          <p:cNvSpPr/>
          <p:nvPr/>
        </p:nvSpPr>
        <p:spPr>
          <a:xfrm>
            <a:off x="8919058" y="4325112"/>
            <a:ext cx="2447849" cy="0"/>
          </a:xfrm>
          <a:prstGeom prst="line">
            <a:avLst/>
          </a:prstGeom>
          <a:noFill/>
          <a:ln w="9525">
            <a:solidFill>
              <a:srgbClr val="D2E0F5"/>
            </a:solidFill>
            <a:prstDash val="solid"/>
          </a:ln>
        </p:spPr>
      </p:sp>
      <p:sp>
        <p:nvSpPr>
          <p:cNvPr id="39" name="Text 36"/>
          <p:cNvSpPr/>
          <p:nvPr/>
        </p:nvSpPr>
        <p:spPr>
          <a:xfrm>
            <a:off x="8352130" y="4572000"/>
            <a:ext cx="3014777"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运维与持续优化</a:t>
            </a:r>
            <a:endParaRPr lang="en-US" sz="1350" dirty="0"/>
          </a:p>
        </p:txBody>
      </p:sp>
      <p:sp>
        <p:nvSpPr>
          <p:cNvPr id="40" name="Text 37"/>
          <p:cNvSpPr/>
          <p:nvPr/>
        </p:nvSpPr>
        <p:spPr>
          <a:xfrm>
            <a:off x="8352130" y="4937760"/>
            <a:ext cx="3014777" cy="96012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提供预防性维护、故障响应、备件协调、系统升级和技术改造。储能项目可提供运行状态监测、热成像检查、故障处理及备件协调。</a:t>
            </a:r>
            <a:endParaRPr lang="en-US" sz="950" dirty="0"/>
          </a:p>
        </p:txBody>
      </p:sp>
      <p:sp>
        <p:nvSpPr>
          <p:cNvPr id="41" name="Text 38"/>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5.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核心业务版图</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BUSINESS SCOPE / 05</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四大业务能力，覆盖设备供应与工程技术服务</a:t>
            </a:r>
            <a:endParaRPr lang="en-US" sz="2800" dirty="0"/>
          </a:p>
        </p:txBody>
      </p:sp>
      <p:sp>
        <p:nvSpPr>
          <p:cNvPr id="7" name="Shape 4"/>
          <p:cNvSpPr/>
          <p:nvPr/>
        </p:nvSpPr>
        <p:spPr>
          <a:xfrm>
            <a:off x="566928" y="1591056"/>
            <a:ext cx="5376672" cy="2176272"/>
          </a:xfrm>
          <a:prstGeom prst="roundRect">
            <a:avLst>
              <a:gd name="adj" fmla="val 231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Shape 5"/>
          <p:cNvSpPr/>
          <p:nvPr/>
        </p:nvSpPr>
        <p:spPr>
          <a:xfrm>
            <a:off x="877824" y="1810512"/>
            <a:ext cx="530352" cy="530352"/>
          </a:xfrm>
          <a:prstGeom prst="ellipse">
            <a:avLst/>
          </a:prstGeom>
          <a:solidFill>
            <a:srgbClr val="E8F1FE"/>
          </a:solidFill>
          <a:ln w="9525">
            <a:solidFill>
              <a:srgbClr val="B4CFF3"/>
            </a:solidFill>
            <a:prstDash val="solid"/>
          </a:ln>
        </p:spPr>
      </p:sp>
      <p:pic>
        <p:nvPicPr>
          <p:cNvPr id="9" name="Image 1" descr="icons/package.png"/>
          <p:cNvPicPr>
            <a:picLocks noChangeAspect="1"/>
          </p:cNvPicPr>
          <p:nvPr/>
        </p:nvPicPr>
        <p:blipFill>
          <a:blip r:embed="rId2"/>
          <a:stretch>
            <a:fillRect/>
          </a:stretch>
        </p:blipFill>
        <p:spPr>
          <a:xfrm>
            <a:off x="1010412" y="1943100"/>
            <a:ext cx="265176" cy="265176"/>
          </a:xfrm>
          <a:prstGeom prst="rect">
            <a:avLst/>
          </a:prstGeom>
        </p:spPr>
      </p:pic>
      <p:sp>
        <p:nvSpPr>
          <p:cNvPr id="10" name="Text 6"/>
          <p:cNvSpPr/>
          <p:nvPr/>
        </p:nvSpPr>
        <p:spPr>
          <a:xfrm>
            <a:off x="1554480" y="1810512"/>
            <a:ext cx="731520" cy="278296"/>
          </a:xfrm>
          <a:prstGeom prst="rect">
            <a:avLst/>
          </a:prstGeom>
          <a:noFill/>
        </p:spPr>
        <p:txBody>
          <a:bodyPr wrap="square" lIns="0" tIns="0" rIns="0" bIns="0" rtlCol="0" anchor="ctr"/>
          <a:lstStyle/>
          <a:p>
            <a:pPr marL="0" indent="0">
              <a:buNone/>
            </a:pPr>
            <a:r>
              <a:rPr lang="en-US" sz="14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01</a:t>
            </a:r>
            <a:endParaRPr lang="en-US" sz="1400" dirty="0"/>
          </a:p>
        </p:txBody>
      </p:sp>
      <p:sp>
        <p:nvSpPr>
          <p:cNvPr id="11" name="Text 7"/>
          <p:cNvSpPr/>
          <p:nvPr/>
        </p:nvSpPr>
        <p:spPr>
          <a:xfrm>
            <a:off x="1554480" y="2048256"/>
            <a:ext cx="4114800" cy="292608"/>
          </a:xfrm>
          <a:prstGeom prst="rect">
            <a:avLst/>
          </a:prstGeom>
          <a:noFill/>
        </p:spPr>
        <p:txBody>
          <a:bodyPr wrap="square" lIns="0" tIns="0" rIns="0" bIns="0" rtlCol="0" anchor="ctr"/>
          <a:lstStyle/>
          <a:p>
            <a:pPr marL="0" indent="0">
              <a:buNone/>
            </a:pPr>
            <a:r>
              <a:rPr lang="en-US" sz="1450" b="1" dirty="0">
                <a:solidFill>
                  <a:srgbClr val="0F2C55"/>
                </a:solidFill>
                <a:latin typeface="微软雅黑" pitchFamily="34" charset="0"/>
                <a:ea typeface="微软雅黑" pitchFamily="34" charset="-122"/>
                <a:cs typeface="微软雅黑" pitchFamily="34" charset="-120"/>
              </a:rPr>
              <a:t>设备解决方案与供应</a:t>
            </a:r>
            <a:endParaRPr lang="en-US" sz="1450" dirty="0"/>
          </a:p>
        </p:txBody>
      </p:sp>
      <p:sp>
        <p:nvSpPr>
          <p:cNvPr id="12" name="Text 8"/>
          <p:cNvSpPr/>
          <p:nvPr/>
        </p:nvSpPr>
        <p:spPr>
          <a:xfrm>
            <a:off x="877824" y="2487168"/>
            <a:ext cx="475488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根据项目需求完成设备选型与配置</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对接符合技术、预算及交期要求的设备资源</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组织技术澄清、商务供货及交付文件</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协调运输、现场准备、安装及售后支持</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提供储能系统、电池柜、功率转换、能量管理、通信、监控、热管理及安全配套设备</a:t>
            </a:r>
            <a:endParaRPr lang="en-US" sz="950" dirty="0"/>
          </a:p>
        </p:txBody>
      </p:sp>
      <p:sp>
        <p:nvSpPr>
          <p:cNvPr id="13" name="Shape 9"/>
          <p:cNvSpPr/>
          <p:nvPr/>
        </p:nvSpPr>
        <p:spPr>
          <a:xfrm>
            <a:off x="6245352" y="1591056"/>
            <a:ext cx="5376672" cy="2176272"/>
          </a:xfrm>
          <a:prstGeom prst="roundRect">
            <a:avLst>
              <a:gd name="adj" fmla="val 231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Shape 10"/>
          <p:cNvSpPr/>
          <p:nvPr/>
        </p:nvSpPr>
        <p:spPr>
          <a:xfrm>
            <a:off x="6556248" y="1810512"/>
            <a:ext cx="530352" cy="530352"/>
          </a:xfrm>
          <a:prstGeom prst="ellipse">
            <a:avLst/>
          </a:prstGeom>
          <a:solidFill>
            <a:srgbClr val="E8F1FE"/>
          </a:solidFill>
          <a:ln w="9525">
            <a:solidFill>
              <a:srgbClr val="B4CFF3"/>
            </a:solidFill>
            <a:prstDash val="solid"/>
          </a:ln>
        </p:spPr>
      </p:sp>
      <p:pic>
        <p:nvPicPr>
          <p:cNvPr id="15" name="Image 2" descr="icons/layers.png"/>
          <p:cNvPicPr>
            <a:picLocks noChangeAspect="1"/>
          </p:cNvPicPr>
          <p:nvPr/>
        </p:nvPicPr>
        <p:blipFill>
          <a:blip r:embed="rId3"/>
          <a:stretch>
            <a:fillRect/>
          </a:stretch>
        </p:blipFill>
        <p:spPr>
          <a:xfrm>
            <a:off x="6688836" y="1943100"/>
            <a:ext cx="265176" cy="265176"/>
          </a:xfrm>
          <a:prstGeom prst="rect">
            <a:avLst/>
          </a:prstGeom>
        </p:spPr>
      </p:pic>
      <p:sp>
        <p:nvSpPr>
          <p:cNvPr id="16" name="Text 11"/>
          <p:cNvSpPr/>
          <p:nvPr/>
        </p:nvSpPr>
        <p:spPr>
          <a:xfrm>
            <a:off x="7232904" y="1810512"/>
            <a:ext cx="731520" cy="278296"/>
          </a:xfrm>
          <a:prstGeom prst="rect">
            <a:avLst/>
          </a:prstGeom>
          <a:noFill/>
        </p:spPr>
        <p:txBody>
          <a:bodyPr wrap="square" lIns="0" tIns="0" rIns="0" bIns="0" rtlCol="0" anchor="ctr"/>
          <a:lstStyle/>
          <a:p>
            <a:pPr marL="0" indent="0">
              <a:buNone/>
            </a:pPr>
            <a:r>
              <a:rPr lang="en-US" sz="14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02</a:t>
            </a:r>
            <a:endParaRPr lang="en-US" sz="1400" dirty="0"/>
          </a:p>
        </p:txBody>
      </p:sp>
      <p:sp>
        <p:nvSpPr>
          <p:cNvPr id="17" name="Text 12"/>
          <p:cNvSpPr/>
          <p:nvPr/>
        </p:nvSpPr>
        <p:spPr>
          <a:xfrm>
            <a:off x="7232904" y="2048256"/>
            <a:ext cx="4114800" cy="292608"/>
          </a:xfrm>
          <a:prstGeom prst="rect">
            <a:avLst/>
          </a:prstGeom>
          <a:noFill/>
        </p:spPr>
        <p:txBody>
          <a:bodyPr wrap="square" lIns="0" tIns="0" rIns="0" bIns="0" rtlCol="0" anchor="ctr"/>
          <a:lstStyle/>
          <a:p>
            <a:pPr marL="0" indent="0">
              <a:buNone/>
            </a:pPr>
            <a:r>
              <a:rPr lang="en-US" sz="1450" b="1" dirty="0">
                <a:solidFill>
                  <a:srgbClr val="0F2C55"/>
                </a:solidFill>
                <a:latin typeface="微软雅黑" pitchFamily="34" charset="0"/>
                <a:ea typeface="微软雅黑" pitchFamily="34" charset="-122"/>
                <a:cs typeface="微软雅黑" pitchFamily="34" charset="-120"/>
              </a:rPr>
              <a:t>方案规划与深化设计</a:t>
            </a:r>
            <a:endParaRPr lang="en-US" sz="1450" dirty="0"/>
          </a:p>
        </p:txBody>
      </p:sp>
      <p:sp>
        <p:nvSpPr>
          <p:cNvPr id="18" name="Text 13"/>
          <p:cNvSpPr/>
          <p:nvPr/>
        </p:nvSpPr>
        <p:spPr>
          <a:xfrm>
            <a:off x="6556248" y="2487168"/>
            <a:ext cx="475488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审核客户原始方案及项目技术要求</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深化系统架构、设备接口和安装条件</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编制设备清单、技术规格及工程图纸</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完善施工、调试和验收实施方案</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完成储能系统配置、设备布置、电气、通信、监控和控制接口深化</a:t>
            </a:r>
            <a:endParaRPr lang="en-US" sz="950" dirty="0"/>
          </a:p>
        </p:txBody>
      </p:sp>
      <p:sp>
        <p:nvSpPr>
          <p:cNvPr id="19" name="Shape 14"/>
          <p:cNvSpPr/>
          <p:nvPr/>
        </p:nvSpPr>
        <p:spPr>
          <a:xfrm>
            <a:off x="566928" y="3931920"/>
            <a:ext cx="5376672" cy="2176272"/>
          </a:xfrm>
          <a:prstGeom prst="roundRect">
            <a:avLst>
              <a:gd name="adj" fmla="val 231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Shape 15"/>
          <p:cNvSpPr/>
          <p:nvPr/>
        </p:nvSpPr>
        <p:spPr>
          <a:xfrm>
            <a:off x="877824" y="4151376"/>
            <a:ext cx="530352" cy="530352"/>
          </a:xfrm>
          <a:prstGeom prst="ellipse">
            <a:avLst/>
          </a:prstGeom>
          <a:solidFill>
            <a:srgbClr val="E8F1FE"/>
          </a:solidFill>
          <a:ln w="9525">
            <a:solidFill>
              <a:srgbClr val="B4CFF3"/>
            </a:solidFill>
            <a:prstDash val="solid"/>
          </a:ln>
        </p:spPr>
      </p:sp>
      <p:pic>
        <p:nvPicPr>
          <p:cNvPr id="21" name="Image 3" descr="icons/tool.png"/>
          <p:cNvPicPr>
            <a:picLocks noChangeAspect="1"/>
          </p:cNvPicPr>
          <p:nvPr/>
        </p:nvPicPr>
        <p:blipFill>
          <a:blip r:embed="rId4"/>
          <a:stretch>
            <a:fillRect/>
          </a:stretch>
        </p:blipFill>
        <p:spPr>
          <a:xfrm>
            <a:off x="1010412" y="4283964"/>
            <a:ext cx="265176" cy="265176"/>
          </a:xfrm>
          <a:prstGeom prst="rect">
            <a:avLst/>
          </a:prstGeom>
        </p:spPr>
      </p:pic>
      <p:sp>
        <p:nvSpPr>
          <p:cNvPr id="22" name="Text 16"/>
          <p:cNvSpPr/>
          <p:nvPr/>
        </p:nvSpPr>
        <p:spPr>
          <a:xfrm>
            <a:off x="1554480" y="4151376"/>
            <a:ext cx="731520" cy="278296"/>
          </a:xfrm>
          <a:prstGeom prst="rect">
            <a:avLst/>
          </a:prstGeom>
          <a:noFill/>
        </p:spPr>
        <p:txBody>
          <a:bodyPr wrap="square" lIns="0" tIns="0" rIns="0" bIns="0" rtlCol="0" anchor="ctr"/>
          <a:lstStyle/>
          <a:p>
            <a:pPr marL="0" indent="0">
              <a:buNone/>
            </a:pPr>
            <a:r>
              <a:rPr lang="en-US" sz="14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03</a:t>
            </a:r>
            <a:endParaRPr lang="en-US" sz="1400" dirty="0"/>
          </a:p>
        </p:txBody>
      </p:sp>
      <p:sp>
        <p:nvSpPr>
          <p:cNvPr id="23" name="Text 17"/>
          <p:cNvSpPr/>
          <p:nvPr/>
        </p:nvSpPr>
        <p:spPr>
          <a:xfrm>
            <a:off x="1554480" y="4389120"/>
            <a:ext cx="4114800" cy="292608"/>
          </a:xfrm>
          <a:prstGeom prst="rect">
            <a:avLst/>
          </a:prstGeom>
          <a:noFill/>
        </p:spPr>
        <p:txBody>
          <a:bodyPr wrap="square" lIns="0" tIns="0" rIns="0" bIns="0" rtlCol="0" anchor="ctr"/>
          <a:lstStyle/>
          <a:p>
            <a:pPr marL="0" indent="0">
              <a:buNone/>
            </a:pPr>
            <a:r>
              <a:rPr lang="en-US" sz="1450" b="1" dirty="0">
                <a:solidFill>
                  <a:srgbClr val="0F2C55"/>
                </a:solidFill>
                <a:latin typeface="微软雅黑" pitchFamily="34" charset="0"/>
                <a:ea typeface="微软雅黑" pitchFamily="34" charset="-122"/>
                <a:cs typeface="微软雅黑" pitchFamily="34" charset="-120"/>
              </a:rPr>
              <a:t>本地工程与系统集成</a:t>
            </a:r>
            <a:endParaRPr lang="en-US" sz="1450" dirty="0"/>
          </a:p>
        </p:txBody>
      </p:sp>
      <p:sp>
        <p:nvSpPr>
          <p:cNvPr id="24" name="Text 18"/>
          <p:cNvSpPr/>
          <p:nvPr/>
        </p:nvSpPr>
        <p:spPr>
          <a:xfrm>
            <a:off x="877824" y="4828032"/>
            <a:ext cx="475488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设备安装、机电连接、网络及弱电施工</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自动化、楼宇BMS、IT及相关系统集成</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储能设备安装、电气连接、通信接入及系统联调</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单机调试、系统联调、性能测试及验收移交</a:t>
            </a:r>
            <a:endParaRPr lang="en-US" sz="950" dirty="0"/>
          </a:p>
        </p:txBody>
      </p:sp>
      <p:sp>
        <p:nvSpPr>
          <p:cNvPr id="25" name="Shape 19"/>
          <p:cNvSpPr/>
          <p:nvPr/>
        </p:nvSpPr>
        <p:spPr>
          <a:xfrm>
            <a:off x="6245352" y="3931920"/>
            <a:ext cx="5376672" cy="2176272"/>
          </a:xfrm>
          <a:prstGeom prst="roundRect">
            <a:avLst>
              <a:gd name="adj" fmla="val 231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6" name="Shape 20"/>
          <p:cNvSpPr/>
          <p:nvPr/>
        </p:nvSpPr>
        <p:spPr>
          <a:xfrm>
            <a:off x="6556248" y="4151376"/>
            <a:ext cx="530352" cy="530352"/>
          </a:xfrm>
          <a:prstGeom prst="ellipse">
            <a:avLst/>
          </a:prstGeom>
          <a:solidFill>
            <a:srgbClr val="E8F1FE"/>
          </a:solidFill>
          <a:ln w="9525">
            <a:solidFill>
              <a:srgbClr val="B4CFF3"/>
            </a:solidFill>
            <a:prstDash val="solid"/>
          </a:ln>
        </p:spPr>
      </p:sp>
      <p:pic>
        <p:nvPicPr>
          <p:cNvPr id="27" name="Image 4" descr="icons/shield.png"/>
          <p:cNvPicPr>
            <a:picLocks noChangeAspect="1"/>
          </p:cNvPicPr>
          <p:nvPr/>
        </p:nvPicPr>
        <p:blipFill>
          <a:blip r:embed="rId5"/>
          <a:stretch>
            <a:fillRect/>
          </a:stretch>
        </p:blipFill>
        <p:spPr>
          <a:xfrm>
            <a:off x="6688836" y="4283964"/>
            <a:ext cx="265176" cy="265176"/>
          </a:xfrm>
          <a:prstGeom prst="rect">
            <a:avLst/>
          </a:prstGeom>
        </p:spPr>
      </p:pic>
      <p:sp>
        <p:nvSpPr>
          <p:cNvPr id="28" name="Text 21"/>
          <p:cNvSpPr/>
          <p:nvPr/>
        </p:nvSpPr>
        <p:spPr>
          <a:xfrm>
            <a:off x="7232904" y="4151376"/>
            <a:ext cx="731520" cy="278296"/>
          </a:xfrm>
          <a:prstGeom prst="rect">
            <a:avLst/>
          </a:prstGeom>
          <a:noFill/>
        </p:spPr>
        <p:txBody>
          <a:bodyPr wrap="square" lIns="0" tIns="0" rIns="0" bIns="0" rtlCol="0" anchor="ctr"/>
          <a:lstStyle/>
          <a:p>
            <a:pPr marL="0" indent="0">
              <a:buNone/>
            </a:pPr>
            <a:r>
              <a:rPr lang="en-US" sz="14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04</a:t>
            </a:r>
            <a:endParaRPr lang="en-US" sz="1400" dirty="0"/>
          </a:p>
        </p:txBody>
      </p:sp>
      <p:sp>
        <p:nvSpPr>
          <p:cNvPr id="29" name="Text 22"/>
          <p:cNvSpPr/>
          <p:nvPr/>
        </p:nvSpPr>
        <p:spPr>
          <a:xfrm>
            <a:off x="7232904" y="4389120"/>
            <a:ext cx="4114800" cy="292608"/>
          </a:xfrm>
          <a:prstGeom prst="rect">
            <a:avLst/>
          </a:prstGeom>
          <a:noFill/>
        </p:spPr>
        <p:txBody>
          <a:bodyPr wrap="square" lIns="0" tIns="0" rIns="0" bIns="0" rtlCol="0" anchor="ctr"/>
          <a:lstStyle/>
          <a:p>
            <a:pPr marL="0" indent="0">
              <a:buNone/>
            </a:pPr>
            <a:r>
              <a:rPr lang="en-US" sz="1450" b="1" dirty="0">
                <a:solidFill>
                  <a:srgbClr val="0F2C55"/>
                </a:solidFill>
                <a:latin typeface="微软雅黑" pitchFamily="34" charset="0"/>
                <a:ea typeface="微软雅黑" pitchFamily="34" charset="-122"/>
                <a:cs typeface="微软雅黑" pitchFamily="34" charset="-120"/>
              </a:rPr>
              <a:t>运维与技术支持</a:t>
            </a:r>
            <a:endParaRPr lang="en-US" sz="1450" dirty="0"/>
          </a:p>
        </p:txBody>
      </p:sp>
      <p:sp>
        <p:nvSpPr>
          <p:cNvPr id="30" name="Text 23"/>
          <p:cNvSpPr/>
          <p:nvPr/>
        </p:nvSpPr>
        <p:spPr>
          <a:xfrm>
            <a:off x="6556248" y="4828032"/>
            <a:ext cx="475488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预防性维护、定期巡检、故障诊断及现场响应</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备件、耗材、替代设备及升级方案协调</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系统扩容、升级及技术改造</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储能系统运行状态检查、电池温度监测、热成像检查及故障处理</a:t>
            </a:r>
            <a:endParaRPr lang="en-US" sz="950" dirty="0"/>
          </a:p>
        </p:txBody>
      </p:sp>
      <p:sp>
        <p:nvSpPr>
          <p:cNvPr id="31" name="Text 24"/>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6.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重点应用场景</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KEY SECTORS / 06</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围绕工业、能源与关键基础设施，覆盖五类重点应用场景</a:t>
            </a:r>
            <a:endParaRPr lang="en-US" sz="2800" dirty="0"/>
          </a:p>
        </p:txBody>
      </p:sp>
      <p:sp>
        <p:nvSpPr>
          <p:cNvPr id="7" name="Shape 4"/>
          <p:cNvSpPr/>
          <p:nvPr/>
        </p:nvSpPr>
        <p:spPr>
          <a:xfrm>
            <a:off x="566928" y="1591056"/>
            <a:ext cx="3526841" cy="2212848"/>
          </a:xfrm>
          <a:prstGeom prst="roundRect">
            <a:avLst>
              <a:gd name="adj" fmla="val 227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Shape 5"/>
          <p:cNvSpPr/>
          <p:nvPr/>
        </p:nvSpPr>
        <p:spPr>
          <a:xfrm>
            <a:off x="822960" y="1810512"/>
            <a:ext cx="512064" cy="512064"/>
          </a:xfrm>
          <a:prstGeom prst="ellipse">
            <a:avLst/>
          </a:prstGeom>
          <a:solidFill>
            <a:srgbClr val="E8F1FE"/>
          </a:solidFill>
          <a:ln w="9525">
            <a:solidFill>
              <a:srgbClr val="B4CFF3"/>
            </a:solidFill>
            <a:prstDash val="solid"/>
          </a:ln>
        </p:spPr>
      </p:sp>
      <p:pic>
        <p:nvPicPr>
          <p:cNvPr id="9" name="Image 1" descr="icons/server.png"/>
          <p:cNvPicPr>
            <a:picLocks noChangeAspect="1"/>
          </p:cNvPicPr>
          <p:nvPr/>
        </p:nvPicPr>
        <p:blipFill>
          <a:blip r:embed="rId2"/>
          <a:stretch>
            <a:fillRect/>
          </a:stretch>
        </p:blipFill>
        <p:spPr>
          <a:xfrm>
            <a:off x="950976" y="1938528"/>
            <a:ext cx="256032" cy="256032"/>
          </a:xfrm>
          <a:prstGeom prst="rect">
            <a:avLst/>
          </a:prstGeom>
        </p:spPr>
      </p:pic>
      <p:sp>
        <p:nvSpPr>
          <p:cNvPr id="10" name="Text 6"/>
          <p:cNvSpPr/>
          <p:nvPr/>
        </p:nvSpPr>
        <p:spPr>
          <a:xfrm>
            <a:off x="1463040" y="1810512"/>
            <a:ext cx="640080" cy="268357"/>
          </a:xfrm>
          <a:prstGeom prst="rect">
            <a:avLst/>
          </a:prstGeom>
          <a:noFill/>
        </p:spPr>
        <p:txBody>
          <a:bodyPr wrap="square" lIns="0" tIns="0" rIns="0" bIns="0" rtlCol="0" anchor="ctr"/>
          <a:lstStyle/>
          <a:p>
            <a:pPr marL="0" indent="0">
              <a:buNone/>
            </a:pPr>
            <a:r>
              <a:rPr lang="en-US" sz="13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01</a:t>
            </a:r>
            <a:endParaRPr lang="en-US" sz="1350" dirty="0"/>
          </a:p>
        </p:txBody>
      </p:sp>
      <p:sp>
        <p:nvSpPr>
          <p:cNvPr id="11" name="Text 7"/>
          <p:cNvSpPr/>
          <p:nvPr/>
        </p:nvSpPr>
        <p:spPr>
          <a:xfrm>
            <a:off x="1463040" y="2048256"/>
            <a:ext cx="246888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数据中心与IT基础设施</a:t>
            </a:r>
            <a:endParaRPr lang="en-US" sz="1250" dirty="0"/>
          </a:p>
        </p:txBody>
      </p:sp>
      <p:sp>
        <p:nvSpPr>
          <p:cNvPr id="12" name="Text 8"/>
          <p:cNvSpPr/>
          <p:nvPr/>
        </p:nvSpPr>
        <p:spPr>
          <a:xfrm>
            <a:off x="822960" y="2523744"/>
            <a:ext cx="301752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服务器、机柜、网络及相关IT设备</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综合布线、弱电连接和网络基础设施</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环境监控、门禁及配套管理系统</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设备安装、系统接入、测试及运维</a:t>
            </a:r>
            <a:endParaRPr lang="en-US" sz="950" dirty="0"/>
          </a:p>
        </p:txBody>
      </p:sp>
      <p:sp>
        <p:nvSpPr>
          <p:cNvPr id="13" name="Shape 9"/>
          <p:cNvSpPr/>
          <p:nvPr/>
        </p:nvSpPr>
        <p:spPr>
          <a:xfrm>
            <a:off x="4331513" y="1591056"/>
            <a:ext cx="3526841" cy="2212848"/>
          </a:xfrm>
          <a:prstGeom prst="roundRect">
            <a:avLst>
              <a:gd name="adj" fmla="val 227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Shape 10"/>
          <p:cNvSpPr/>
          <p:nvPr/>
        </p:nvSpPr>
        <p:spPr>
          <a:xfrm>
            <a:off x="4587545" y="1810512"/>
            <a:ext cx="512064" cy="512064"/>
          </a:xfrm>
          <a:prstGeom prst="ellipse">
            <a:avLst/>
          </a:prstGeom>
          <a:solidFill>
            <a:srgbClr val="E8F1FE"/>
          </a:solidFill>
          <a:ln w="9525">
            <a:solidFill>
              <a:srgbClr val="B4CFF3"/>
            </a:solidFill>
            <a:prstDash val="solid"/>
          </a:ln>
        </p:spPr>
      </p:sp>
      <p:pic>
        <p:nvPicPr>
          <p:cNvPr id="15" name="Image 2" descr="icons/cpu.png"/>
          <p:cNvPicPr>
            <a:picLocks noChangeAspect="1"/>
          </p:cNvPicPr>
          <p:nvPr/>
        </p:nvPicPr>
        <p:blipFill>
          <a:blip r:embed="rId3"/>
          <a:stretch>
            <a:fillRect/>
          </a:stretch>
        </p:blipFill>
        <p:spPr>
          <a:xfrm>
            <a:off x="4715561" y="1938528"/>
            <a:ext cx="256032" cy="256032"/>
          </a:xfrm>
          <a:prstGeom prst="rect">
            <a:avLst/>
          </a:prstGeom>
        </p:spPr>
      </p:pic>
      <p:sp>
        <p:nvSpPr>
          <p:cNvPr id="16" name="Text 11"/>
          <p:cNvSpPr/>
          <p:nvPr/>
        </p:nvSpPr>
        <p:spPr>
          <a:xfrm>
            <a:off x="5227625" y="1810512"/>
            <a:ext cx="640080" cy="268357"/>
          </a:xfrm>
          <a:prstGeom prst="rect">
            <a:avLst/>
          </a:prstGeom>
          <a:noFill/>
        </p:spPr>
        <p:txBody>
          <a:bodyPr wrap="square" lIns="0" tIns="0" rIns="0" bIns="0" rtlCol="0" anchor="ctr"/>
          <a:lstStyle/>
          <a:p>
            <a:pPr marL="0" indent="0">
              <a:buNone/>
            </a:pPr>
            <a:r>
              <a:rPr lang="en-US" sz="13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02</a:t>
            </a:r>
            <a:endParaRPr lang="en-US" sz="1350" dirty="0"/>
          </a:p>
        </p:txBody>
      </p:sp>
      <p:sp>
        <p:nvSpPr>
          <p:cNvPr id="17" name="Text 12"/>
          <p:cNvSpPr/>
          <p:nvPr/>
        </p:nvSpPr>
        <p:spPr>
          <a:xfrm>
            <a:off x="5227625" y="2048256"/>
            <a:ext cx="246888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工业自动化与生产设备</a:t>
            </a:r>
            <a:endParaRPr lang="en-US" sz="1250" dirty="0"/>
          </a:p>
        </p:txBody>
      </p:sp>
      <p:sp>
        <p:nvSpPr>
          <p:cNvPr id="18" name="Text 13"/>
          <p:cNvSpPr/>
          <p:nvPr/>
        </p:nvSpPr>
        <p:spPr>
          <a:xfrm>
            <a:off x="4587545" y="2523744"/>
            <a:ext cx="3017520" cy="118872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工业机器人、物流输送及自动化产线</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PLC、控制柜、传感器及执行机构</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非标设备安装、接口集成及程序调试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投产支持、故障处理及技术改造</a:t>
            </a:r>
            <a:endParaRPr lang="en-US" sz="950" dirty="0"/>
          </a:p>
        </p:txBody>
      </p:sp>
      <p:sp>
        <p:nvSpPr>
          <p:cNvPr id="19" name="Shape 14"/>
          <p:cNvSpPr/>
          <p:nvPr/>
        </p:nvSpPr>
        <p:spPr>
          <a:xfrm>
            <a:off x="8096098" y="1591056"/>
            <a:ext cx="3526841" cy="2212848"/>
          </a:xfrm>
          <a:prstGeom prst="roundRect">
            <a:avLst>
              <a:gd name="adj" fmla="val 227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Shape 15"/>
          <p:cNvSpPr/>
          <p:nvPr/>
        </p:nvSpPr>
        <p:spPr>
          <a:xfrm>
            <a:off x="8352130" y="1810512"/>
            <a:ext cx="512064" cy="512064"/>
          </a:xfrm>
          <a:prstGeom prst="ellipse">
            <a:avLst/>
          </a:prstGeom>
          <a:solidFill>
            <a:srgbClr val="E8F1FE"/>
          </a:solidFill>
          <a:ln w="9525">
            <a:solidFill>
              <a:srgbClr val="B4CFF3"/>
            </a:solidFill>
            <a:prstDash val="solid"/>
          </a:ln>
        </p:spPr>
      </p:sp>
      <p:pic>
        <p:nvPicPr>
          <p:cNvPr id="21" name="Image 3" descr="icons/home.png"/>
          <p:cNvPicPr>
            <a:picLocks noChangeAspect="1"/>
          </p:cNvPicPr>
          <p:nvPr/>
        </p:nvPicPr>
        <p:blipFill>
          <a:blip r:embed="rId4"/>
          <a:stretch>
            <a:fillRect/>
          </a:stretch>
        </p:blipFill>
        <p:spPr>
          <a:xfrm>
            <a:off x="8480146" y="1938528"/>
            <a:ext cx="256032" cy="256032"/>
          </a:xfrm>
          <a:prstGeom prst="rect">
            <a:avLst/>
          </a:prstGeom>
        </p:spPr>
      </p:pic>
      <p:sp>
        <p:nvSpPr>
          <p:cNvPr id="22" name="Text 16"/>
          <p:cNvSpPr/>
          <p:nvPr/>
        </p:nvSpPr>
        <p:spPr>
          <a:xfrm>
            <a:off x="8992210" y="1810512"/>
            <a:ext cx="640080" cy="268357"/>
          </a:xfrm>
          <a:prstGeom prst="rect">
            <a:avLst/>
          </a:prstGeom>
          <a:noFill/>
        </p:spPr>
        <p:txBody>
          <a:bodyPr wrap="square" lIns="0" tIns="0" rIns="0" bIns="0" rtlCol="0" anchor="ctr"/>
          <a:lstStyle/>
          <a:p>
            <a:pPr marL="0" indent="0">
              <a:buNone/>
            </a:pPr>
            <a:r>
              <a:rPr lang="en-US" sz="13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03</a:t>
            </a:r>
            <a:endParaRPr lang="en-US" sz="1350" dirty="0"/>
          </a:p>
        </p:txBody>
      </p:sp>
      <p:sp>
        <p:nvSpPr>
          <p:cNvPr id="23" name="Text 17"/>
          <p:cNvSpPr/>
          <p:nvPr/>
        </p:nvSpPr>
        <p:spPr>
          <a:xfrm>
            <a:off x="8992210" y="2048256"/>
            <a:ext cx="246888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楼宇BMS与智能建筑</a:t>
            </a:r>
            <a:endParaRPr lang="en-US" sz="1250" dirty="0"/>
          </a:p>
        </p:txBody>
      </p:sp>
      <p:sp>
        <p:nvSpPr>
          <p:cNvPr id="24" name="Text 18"/>
          <p:cNvSpPr/>
          <p:nvPr/>
        </p:nvSpPr>
        <p:spPr>
          <a:xfrm>
            <a:off x="8352130" y="2432304"/>
            <a:ext cx="3017520" cy="365760"/>
          </a:xfrm>
          <a:prstGeom prst="rect">
            <a:avLst/>
          </a:prstGeom>
          <a:noFill/>
        </p:spPr>
        <p:txBody>
          <a:bodyPr wrap="square" lIns="0" tIns="0" rIns="0" bIns="0" rtlCol="0" anchor="ctr"/>
          <a:lstStyle/>
          <a:p>
            <a:pPr marL="0" indent="0">
              <a:lnSpc>
                <a:spcPts val="1050"/>
              </a:lnSpc>
              <a:buNone/>
            </a:pPr>
            <a:r>
              <a:rPr lang="en-US" sz="800" i="1" dirty="0">
                <a:solidFill>
                  <a:srgbClr val="78899F"/>
                </a:solidFill>
                <a:latin typeface="微软雅黑" pitchFamily="34" charset="0"/>
                <a:ea typeface="微软雅黑" pitchFamily="34" charset="-122"/>
                <a:cs typeface="微软雅黑" pitchFamily="34" charset="-120"/>
              </a:rPr>
              <a:t>此处BMS指Building Management System（楼宇管理系统）。</a:t>
            </a:r>
            <a:endParaRPr lang="en-US" sz="800" dirty="0"/>
          </a:p>
        </p:txBody>
      </p:sp>
      <p:sp>
        <p:nvSpPr>
          <p:cNvPr id="25" name="Text 19"/>
          <p:cNvSpPr/>
          <p:nvPr/>
        </p:nvSpPr>
        <p:spPr>
          <a:xfrm>
            <a:off x="8352130" y="2798064"/>
            <a:ext cx="3017520" cy="91440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暖通空调、能源监测及设备控制</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系统点位、控制逻辑和通信接口深化</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楼宇设备与管理平台系统集成</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调试验收及持续维护</a:t>
            </a:r>
            <a:endParaRPr lang="en-US" sz="950" dirty="0"/>
          </a:p>
        </p:txBody>
      </p:sp>
      <p:sp>
        <p:nvSpPr>
          <p:cNvPr id="26" name="Shape 20"/>
          <p:cNvSpPr/>
          <p:nvPr/>
        </p:nvSpPr>
        <p:spPr>
          <a:xfrm>
            <a:off x="566928" y="3931920"/>
            <a:ext cx="5376672" cy="2212848"/>
          </a:xfrm>
          <a:prstGeom prst="roundRect">
            <a:avLst>
              <a:gd name="adj" fmla="val 227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7" name="Shape 21"/>
          <p:cNvSpPr/>
          <p:nvPr/>
        </p:nvSpPr>
        <p:spPr>
          <a:xfrm>
            <a:off x="859536" y="4169664"/>
            <a:ext cx="548640" cy="548640"/>
          </a:xfrm>
          <a:prstGeom prst="ellipse">
            <a:avLst/>
          </a:prstGeom>
          <a:solidFill>
            <a:srgbClr val="E8F1FE"/>
          </a:solidFill>
          <a:ln w="9525">
            <a:solidFill>
              <a:srgbClr val="B4CFF3"/>
            </a:solidFill>
            <a:prstDash val="solid"/>
          </a:ln>
        </p:spPr>
      </p:sp>
      <p:pic>
        <p:nvPicPr>
          <p:cNvPr id="28" name="Image 4" descr="icons/wifi.png"/>
          <p:cNvPicPr>
            <a:picLocks noChangeAspect="1"/>
          </p:cNvPicPr>
          <p:nvPr/>
        </p:nvPicPr>
        <p:blipFill>
          <a:blip r:embed="rId5"/>
          <a:stretch>
            <a:fillRect/>
          </a:stretch>
        </p:blipFill>
        <p:spPr>
          <a:xfrm>
            <a:off x="996696" y="4306824"/>
            <a:ext cx="274320" cy="274320"/>
          </a:xfrm>
          <a:prstGeom prst="rect">
            <a:avLst/>
          </a:prstGeom>
        </p:spPr>
      </p:pic>
      <p:sp>
        <p:nvSpPr>
          <p:cNvPr id="29" name="Text 22"/>
          <p:cNvSpPr/>
          <p:nvPr/>
        </p:nvSpPr>
        <p:spPr>
          <a:xfrm>
            <a:off x="1536192" y="4169664"/>
            <a:ext cx="640080" cy="268357"/>
          </a:xfrm>
          <a:prstGeom prst="rect">
            <a:avLst/>
          </a:prstGeom>
          <a:noFill/>
        </p:spPr>
        <p:txBody>
          <a:bodyPr wrap="square" lIns="0" tIns="0" rIns="0" bIns="0" rtlCol="0" anchor="ctr"/>
          <a:lstStyle/>
          <a:p>
            <a:pPr marL="0" indent="0">
              <a:buNone/>
            </a:pPr>
            <a:r>
              <a:rPr lang="en-US" sz="13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04</a:t>
            </a:r>
            <a:endParaRPr lang="en-US" sz="1350" dirty="0"/>
          </a:p>
        </p:txBody>
      </p:sp>
      <p:sp>
        <p:nvSpPr>
          <p:cNvPr id="30" name="Text 23"/>
          <p:cNvSpPr/>
          <p:nvPr/>
        </p:nvSpPr>
        <p:spPr>
          <a:xfrm>
            <a:off x="1536192" y="4407408"/>
            <a:ext cx="4023360" cy="292608"/>
          </a:xfrm>
          <a:prstGeom prst="rect">
            <a:avLst/>
          </a:prstGeom>
          <a:noFill/>
        </p:spPr>
        <p:txBody>
          <a:bodyPr wrap="square" lIns="0" tIns="0" rIns="0" bIns="0" rtlCol="0" anchor="ctr"/>
          <a:lstStyle/>
          <a:p>
            <a:pPr marL="0" indent="0">
              <a:buNone/>
            </a:pPr>
            <a:r>
              <a:rPr lang="en-US" sz="1400" b="1" dirty="0">
                <a:solidFill>
                  <a:srgbClr val="0F2C55"/>
                </a:solidFill>
                <a:latin typeface="微软雅黑" pitchFamily="34" charset="0"/>
                <a:ea typeface="微软雅黑" pitchFamily="34" charset="-122"/>
                <a:cs typeface="微软雅黑" pitchFamily="34" charset="-120"/>
              </a:rPr>
              <a:t>弱电与工业配套系统</a:t>
            </a:r>
            <a:endParaRPr lang="en-US" sz="1400" dirty="0"/>
          </a:p>
        </p:txBody>
      </p:sp>
      <p:sp>
        <p:nvSpPr>
          <p:cNvPr id="31" name="Text 24"/>
          <p:cNvSpPr/>
          <p:nvPr/>
        </p:nvSpPr>
        <p:spPr>
          <a:xfrm>
            <a:off x="859536" y="4901184"/>
            <a:ext cx="4754880" cy="1152144"/>
          </a:xfrm>
          <a:prstGeom prst="rect">
            <a:avLst/>
          </a:prstGeom>
          <a:noFill/>
        </p:spPr>
        <p:txBody>
          <a:bodyPr wrap="square" lIns="0" tIns="0" rIns="0" bIns="0" rtlCol="0" anchor="t"/>
          <a:lstStyle/>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网络通信、综合布线及无线覆盖</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门禁、视频监控及报警系统</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工业现场相关机电及基础配套</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设备供应、安装调试及技术支持</a:t>
            </a:r>
            <a:endParaRPr lang="en-US" sz="1000" dirty="0"/>
          </a:p>
        </p:txBody>
      </p:sp>
      <p:sp>
        <p:nvSpPr>
          <p:cNvPr id="32" name="Shape 25"/>
          <p:cNvSpPr/>
          <p:nvPr/>
        </p:nvSpPr>
        <p:spPr>
          <a:xfrm>
            <a:off x="6245352" y="3931920"/>
            <a:ext cx="5376672" cy="2212848"/>
          </a:xfrm>
          <a:prstGeom prst="roundRect">
            <a:avLst>
              <a:gd name="adj" fmla="val 2273"/>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3" name="Shape 26"/>
          <p:cNvSpPr/>
          <p:nvPr/>
        </p:nvSpPr>
        <p:spPr>
          <a:xfrm>
            <a:off x="6537960" y="4169664"/>
            <a:ext cx="548640" cy="548640"/>
          </a:xfrm>
          <a:prstGeom prst="ellipse">
            <a:avLst/>
          </a:prstGeom>
          <a:solidFill>
            <a:srgbClr val="E8F1FE"/>
          </a:solidFill>
          <a:ln w="9525">
            <a:solidFill>
              <a:srgbClr val="B4CFF3"/>
            </a:solidFill>
            <a:prstDash val="solid"/>
          </a:ln>
        </p:spPr>
      </p:sp>
      <p:pic>
        <p:nvPicPr>
          <p:cNvPr id="34" name="Image 5" descr="icons/battery.png"/>
          <p:cNvPicPr>
            <a:picLocks noChangeAspect="1"/>
          </p:cNvPicPr>
          <p:nvPr/>
        </p:nvPicPr>
        <p:blipFill>
          <a:blip r:embed="rId6"/>
          <a:stretch>
            <a:fillRect/>
          </a:stretch>
        </p:blipFill>
        <p:spPr>
          <a:xfrm>
            <a:off x="6675120" y="4306824"/>
            <a:ext cx="274320" cy="274320"/>
          </a:xfrm>
          <a:prstGeom prst="rect">
            <a:avLst/>
          </a:prstGeom>
        </p:spPr>
      </p:pic>
      <p:sp>
        <p:nvSpPr>
          <p:cNvPr id="35" name="Text 27"/>
          <p:cNvSpPr/>
          <p:nvPr/>
        </p:nvSpPr>
        <p:spPr>
          <a:xfrm>
            <a:off x="7214616" y="4169664"/>
            <a:ext cx="640080" cy="268357"/>
          </a:xfrm>
          <a:prstGeom prst="rect">
            <a:avLst/>
          </a:prstGeom>
          <a:noFill/>
        </p:spPr>
        <p:txBody>
          <a:bodyPr wrap="square" lIns="0" tIns="0" rIns="0" bIns="0" rtlCol="0" anchor="ctr"/>
          <a:lstStyle/>
          <a:p>
            <a:pPr marL="0" indent="0">
              <a:buNone/>
            </a:pPr>
            <a:r>
              <a:rPr lang="en-US" sz="13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05</a:t>
            </a:r>
            <a:endParaRPr lang="en-US" sz="1350" dirty="0"/>
          </a:p>
        </p:txBody>
      </p:sp>
      <p:sp>
        <p:nvSpPr>
          <p:cNvPr id="36" name="Text 28"/>
          <p:cNvSpPr/>
          <p:nvPr/>
        </p:nvSpPr>
        <p:spPr>
          <a:xfrm>
            <a:off x="7214616" y="4407408"/>
            <a:ext cx="4023360" cy="292608"/>
          </a:xfrm>
          <a:prstGeom prst="rect">
            <a:avLst/>
          </a:prstGeom>
          <a:noFill/>
        </p:spPr>
        <p:txBody>
          <a:bodyPr wrap="square" lIns="0" tIns="0" rIns="0" bIns="0" rtlCol="0" anchor="ctr"/>
          <a:lstStyle/>
          <a:p>
            <a:pPr marL="0" indent="0">
              <a:buNone/>
            </a:pPr>
            <a:r>
              <a:rPr lang="en-US" sz="1400" b="1" dirty="0">
                <a:solidFill>
                  <a:srgbClr val="0F2C55"/>
                </a:solidFill>
                <a:latin typeface="微软雅黑" pitchFamily="34" charset="0"/>
                <a:ea typeface="微软雅黑" pitchFamily="34" charset="-122"/>
                <a:cs typeface="微软雅黑" pitchFamily="34" charset="-120"/>
              </a:rPr>
              <a:t>储能系统与能源基础设施</a:t>
            </a:r>
            <a:endParaRPr lang="en-US" sz="1400" dirty="0"/>
          </a:p>
        </p:txBody>
      </p:sp>
      <p:sp>
        <p:nvSpPr>
          <p:cNvPr id="37" name="Text 29"/>
          <p:cNvSpPr/>
          <p:nvPr/>
        </p:nvSpPr>
        <p:spPr>
          <a:xfrm>
            <a:off x="6537960" y="4828032"/>
            <a:ext cx="4754880" cy="219456"/>
          </a:xfrm>
          <a:prstGeom prst="rect">
            <a:avLst/>
          </a:prstGeom>
          <a:noFill/>
        </p:spPr>
        <p:txBody>
          <a:bodyPr wrap="square" lIns="0" tIns="0" rIns="0" bIns="0" rtlCol="0" anchor="ctr"/>
          <a:lstStyle/>
          <a:p>
            <a:pPr marL="0" indent="0">
              <a:buNone/>
            </a:pPr>
            <a:r>
              <a:rPr lang="en-US" sz="850" i="1" dirty="0">
                <a:solidFill>
                  <a:srgbClr val="78899F"/>
                </a:solidFill>
                <a:latin typeface="微软雅黑" pitchFamily="34" charset="0"/>
                <a:ea typeface="微软雅黑" pitchFamily="34" charset="-122"/>
                <a:cs typeface="微软雅黑" pitchFamily="34" charset="-120"/>
              </a:rPr>
              <a:t>此处电池BMS指Battery Management System（电池管理系统）。</a:t>
            </a:r>
            <a:endParaRPr lang="en-US" sz="850" dirty="0"/>
          </a:p>
        </p:txBody>
      </p:sp>
      <p:sp>
        <p:nvSpPr>
          <p:cNvPr id="38" name="Text 30"/>
          <p:cNvSpPr/>
          <p:nvPr/>
        </p:nvSpPr>
        <p:spPr>
          <a:xfrm>
            <a:off x="6537960" y="5084064"/>
            <a:ext cx="4754880" cy="969264"/>
          </a:xfrm>
          <a:prstGeom prst="rect">
            <a:avLst/>
          </a:prstGeom>
          <a:noFill/>
        </p:spPr>
        <p:txBody>
          <a:bodyPr wrap="square" lIns="0" tIns="0" rIns="0" bIns="0" rtlCol="0" anchor="t"/>
          <a:lstStyle/>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储能电池柜、PCS、EMS及电池BMS相关设备</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电气、通信、监控、热管理及安全配套系统</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设备安装、系统接入、通信联调及充放电测试</a:t>
            </a:r>
            <a:endParaRPr lang="en-US" sz="1000" dirty="0"/>
          </a:p>
          <a:p>
            <a:pPr marL="152400" indent="-152400">
              <a:lnSpc>
                <a:spcPts val="1420"/>
              </a:lnSpc>
              <a:spcAft>
                <a:spcPts val="420"/>
              </a:spcAft>
              <a:buSzPct val="100000"/>
              <a:buChar char="▪"/>
            </a:pPr>
            <a:r>
              <a:rPr lang="en-US" sz="1000" dirty="0">
                <a:solidFill>
                  <a:srgbClr val="44586F"/>
                </a:solidFill>
                <a:latin typeface="微软雅黑" pitchFamily="34" charset="0"/>
                <a:ea typeface="微软雅黑" pitchFamily="34" charset="-122"/>
                <a:cs typeface="微软雅黑" pitchFamily="34" charset="-120"/>
              </a:rPr>
              <a:t>运行巡检、热成像检查、故障处理及长期运维</a:t>
            </a:r>
            <a:endParaRPr lang="en-US" sz="1000" dirty="0"/>
          </a:p>
        </p:txBody>
      </p:sp>
      <p:sp>
        <p:nvSpPr>
          <p:cNvPr id="39" name="Text 31"/>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7.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业务一 · 设备解决方案与供应</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EQUIPMENT SUPPLY / 07</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从技术需求出发，完成设备选型与集成供应</a:t>
            </a:r>
            <a:endParaRPr lang="en-US" sz="2800" dirty="0"/>
          </a:p>
        </p:txBody>
      </p:sp>
      <p:sp>
        <p:nvSpPr>
          <p:cNvPr id="7" name="Shape 4"/>
          <p:cNvSpPr/>
          <p:nvPr/>
        </p:nvSpPr>
        <p:spPr>
          <a:xfrm>
            <a:off x="566928" y="1417320"/>
            <a:ext cx="11057839" cy="841248"/>
          </a:xfrm>
          <a:prstGeom prst="roundRect">
            <a:avLst>
              <a:gd name="adj" fmla="val 5978"/>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41248" y="1481328"/>
            <a:ext cx="1097280" cy="274320"/>
          </a:xfrm>
          <a:prstGeom prst="rect">
            <a:avLst/>
          </a:prstGeom>
          <a:noFill/>
        </p:spPr>
        <p:txBody>
          <a:bodyPr wrap="square" lIns="0" tIns="0" rIns="0" bIns="0" rtlCol="0" anchor="ctr"/>
          <a:lstStyle/>
          <a:p>
            <a:pPr marL="0" indent="0">
              <a:buNone/>
            </a:pPr>
            <a:r>
              <a:rPr lang="en-US" sz="1100" b="1" dirty="0">
                <a:solidFill>
                  <a:srgbClr val="0E86C8"/>
                </a:solidFill>
                <a:latin typeface="微软雅黑" pitchFamily="34" charset="0"/>
                <a:ea typeface="微软雅黑" pitchFamily="34" charset="-122"/>
                <a:cs typeface="微软雅黑" pitchFamily="34" charset="-120"/>
              </a:rPr>
              <a:t>业务说明</a:t>
            </a:r>
            <a:endParaRPr lang="en-US" sz="1100" dirty="0"/>
          </a:p>
        </p:txBody>
      </p:sp>
      <p:sp>
        <p:nvSpPr>
          <p:cNvPr id="9" name="Text 6"/>
          <p:cNvSpPr/>
          <p:nvPr/>
        </p:nvSpPr>
        <p:spPr>
          <a:xfrm>
            <a:off x="1938528" y="1517904"/>
            <a:ext cx="9366199" cy="685800"/>
          </a:xfrm>
          <a:prstGeom prst="rect">
            <a:avLst/>
          </a:prstGeom>
          <a:noFill/>
        </p:spPr>
        <p:txBody>
          <a:bodyPr wrap="square" lIns="0" tIns="0" rIns="0" bIns="0" rtlCol="0" anchor="t"/>
          <a:lstStyle/>
          <a:p>
            <a:pPr marL="0" indent="0">
              <a:lnSpc>
                <a:spcPts val="1400"/>
              </a:lnSpc>
              <a:buNone/>
            </a:pPr>
            <a:r>
              <a:rPr lang="en-US" sz="1050" dirty="0">
                <a:solidFill>
                  <a:srgbClr val="44586F"/>
                </a:solidFill>
                <a:latin typeface="微软雅黑" pitchFamily="34" charset="0"/>
                <a:ea typeface="微软雅黑" pitchFamily="34" charset="-122"/>
                <a:cs typeface="微软雅黑" pitchFamily="34" charset="-120"/>
              </a:rPr>
              <a:t>N-STS根据项目应用场景、技术标准、预算及交付周期，为客户提供设备选型、配置优化、技术澄清、商务供货和现场交付支持。设备既可以单独供应，也可以与深化设计、安装集成、调试验收及长期运维组合为完整交付方案。</a:t>
            </a:r>
            <a:endParaRPr lang="en-US" sz="1050" dirty="0"/>
          </a:p>
        </p:txBody>
      </p:sp>
      <p:sp>
        <p:nvSpPr>
          <p:cNvPr id="10" name="Text 7"/>
          <p:cNvSpPr/>
          <p:nvPr/>
        </p:nvSpPr>
        <p:spPr>
          <a:xfrm>
            <a:off x="566928" y="2450592"/>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主要设备方向</a:t>
            </a:r>
            <a:endParaRPr lang="en-US" sz="1500" dirty="0"/>
          </a:p>
        </p:txBody>
      </p:sp>
      <p:sp>
        <p:nvSpPr>
          <p:cNvPr id="11" name="Shape 8"/>
          <p:cNvSpPr/>
          <p:nvPr/>
        </p:nvSpPr>
        <p:spPr>
          <a:xfrm>
            <a:off x="566928" y="2834640"/>
            <a:ext cx="5074920" cy="694944"/>
          </a:xfrm>
          <a:prstGeom prst="roundRect">
            <a:avLst>
              <a:gd name="adj" fmla="val 723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2" name="Shape 9"/>
          <p:cNvSpPr/>
          <p:nvPr/>
        </p:nvSpPr>
        <p:spPr>
          <a:xfrm>
            <a:off x="731520" y="2962656"/>
            <a:ext cx="438912" cy="438912"/>
          </a:xfrm>
          <a:prstGeom prst="ellipse">
            <a:avLst/>
          </a:prstGeom>
          <a:solidFill>
            <a:srgbClr val="E8F1FE"/>
          </a:solidFill>
          <a:ln w="9525">
            <a:solidFill>
              <a:srgbClr val="B4CFF3"/>
            </a:solidFill>
            <a:prstDash val="solid"/>
          </a:ln>
        </p:spPr>
      </p:sp>
      <p:pic>
        <p:nvPicPr>
          <p:cNvPr id="13" name="Image 1" descr="icons/server.png"/>
          <p:cNvPicPr>
            <a:picLocks noChangeAspect="1"/>
          </p:cNvPicPr>
          <p:nvPr/>
        </p:nvPicPr>
        <p:blipFill>
          <a:blip r:embed="rId2"/>
          <a:stretch>
            <a:fillRect/>
          </a:stretch>
        </p:blipFill>
        <p:spPr>
          <a:xfrm>
            <a:off x="841248" y="3072384"/>
            <a:ext cx="219456" cy="219456"/>
          </a:xfrm>
          <a:prstGeom prst="rect">
            <a:avLst/>
          </a:prstGeom>
        </p:spPr>
      </p:pic>
      <p:sp>
        <p:nvSpPr>
          <p:cNvPr id="14" name="Text 10"/>
          <p:cNvSpPr/>
          <p:nvPr/>
        </p:nvSpPr>
        <p:spPr>
          <a:xfrm>
            <a:off x="1280160" y="2916936"/>
            <a:ext cx="1828800" cy="292608"/>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数据中心与IT设备</a:t>
            </a:r>
            <a:endParaRPr lang="en-US" sz="1100" dirty="0"/>
          </a:p>
        </p:txBody>
      </p:sp>
      <p:sp>
        <p:nvSpPr>
          <p:cNvPr id="15" name="Text 11"/>
          <p:cNvSpPr/>
          <p:nvPr/>
        </p:nvSpPr>
        <p:spPr>
          <a:xfrm>
            <a:off x="1280160" y="3172968"/>
            <a:ext cx="4206240" cy="292608"/>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服务器、机柜、交换机、网络通信、综合布线、监控及配套设备。</a:t>
            </a:r>
            <a:endParaRPr lang="en-US" sz="900" dirty="0"/>
          </a:p>
        </p:txBody>
      </p:sp>
      <p:sp>
        <p:nvSpPr>
          <p:cNvPr id="16" name="Shape 12"/>
          <p:cNvSpPr/>
          <p:nvPr/>
        </p:nvSpPr>
        <p:spPr>
          <a:xfrm>
            <a:off x="566928" y="3611880"/>
            <a:ext cx="5074920" cy="694944"/>
          </a:xfrm>
          <a:prstGeom prst="roundRect">
            <a:avLst>
              <a:gd name="adj" fmla="val 723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7" name="Shape 13"/>
          <p:cNvSpPr/>
          <p:nvPr/>
        </p:nvSpPr>
        <p:spPr>
          <a:xfrm>
            <a:off x="731520" y="3739896"/>
            <a:ext cx="438912" cy="438912"/>
          </a:xfrm>
          <a:prstGeom prst="ellipse">
            <a:avLst/>
          </a:prstGeom>
          <a:solidFill>
            <a:srgbClr val="E8F1FE"/>
          </a:solidFill>
          <a:ln w="9525">
            <a:solidFill>
              <a:srgbClr val="B4CFF3"/>
            </a:solidFill>
            <a:prstDash val="solid"/>
          </a:ln>
        </p:spPr>
      </p:sp>
      <p:pic>
        <p:nvPicPr>
          <p:cNvPr id="18" name="Image 2" descr="icons/cpu.png"/>
          <p:cNvPicPr>
            <a:picLocks noChangeAspect="1"/>
          </p:cNvPicPr>
          <p:nvPr/>
        </p:nvPicPr>
        <p:blipFill>
          <a:blip r:embed="rId3"/>
          <a:stretch>
            <a:fillRect/>
          </a:stretch>
        </p:blipFill>
        <p:spPr>
          <a:xfrm>
            <a:off x="841248" y="3849624"/>
            <a:ext cx="219456" cy="219456"/>
          </a:xfrm>
          <a:prstGeom prst="rect">
            <a:avLst/>
          </a:prstGeom>
        </p:spPr>
      </p:pic>
      <p:sp>
        <p:nvSpPr>
          <p:cNvPr id="19" name="Text 14"/>
          <p:cNvSpPr/>
          <p:nvPr/>
        </p:nvSpPr>
        <p:spPr>
          <a:xfrm>
            <a:off x="1280160" y="3694176"/>
            <a:ext cx="1828800" cy="292608"/>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工业自动化设备</a:t>
            </a:r>
            <a:endParaRPr lang="en-US" sz="1100" dirty="0"/>
          </a:p>
        </p:txBody>
      </p:sp>
      <p:sp>
        <p:nvSpPr>
          <p:cNvPr id="20" name="Text 15"/>
          <p:cNvSpPr/>
          <p:nvPr/>
        </p:nvSpPr>
        <p:spPr>
          <a:xfrm>
            <a:off x="1280160" y="3950208"/>
            <a:ext cx="4206240" cy="292608"/>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工业机器人、物流输送、PLC、控制柜、传感器、执行机构及非标设备。</a:t>
            </a:r>
            <a:endParaRPr lang="en-US" sz="900" dirty="0"/>
          </a:p>
        </p:txBody>
      </p:sp>
      <p:sp>
        <p:nvSpPr>
          <p:cNvPr id="21" name="Shape 16"/>
          <p:cNvSpPr/>
          <p:nvPr/>
        </p:nvSpPr>
        <p:spPr>
          <a:xfrm>
            <a:off x="566928" y="4389120"/>
            <a:ext cx="5074920" cy="694944"/>
          </a:xfrm>
          <a:prstGeom prst="roundRect">
            <a:avLst>
              <a:gd name="adj" fmla="val 723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2" name="Shape 17"/>
          <p:cNvSpPr/>
          <p:nvPr/>
        </p:nvSpPr>
        <p:spPr>
          <a:xfrm>
            <a:off x="731520" y="4517136"/>
            <a:ext cx="438912" cy="438912"/>
          </a:xfrm>
          <a:prstGeom prst="ellipse">
            <a:avLst/>
          </a:prstGeom>
          <a:solidFill>
            <a:srgbClr val="E8F1FE"/>
          </a:solidFill>
          <a:ln w="9525">
            <a:solidFill>
              <a:srgbClr val="B4CFF3"/>
            </a:solidFill>
            <a:prstDash val="solid"/>
          </a:ln>
        </p:spPr>
      </p:sp>
      <p:pic>
        <p:nvPicPr>
          <p:cNvPr id="23" name="Image 3" descr="icons/home.png"/>
          <p:cNvPicPr>
            <a:picLocks noChangeAspect="1"/>
          </p:cNvPicPr>
          <p:nvPr/>
        </p:nvPicPr>
        <p:blipFill>
          <a:blip r:embed="rId4"/>
          <a:stretch>
            <a:fillRect/>
          </a:stretch>
        </p:blipFill>
        <p:spPr>
          <a:xfrm>
            <a:off x="841248" y="4626864"/>
            <a:ext cx="219456" cy="219456"/>
          </a:xfrm>
          <a:prstGeom prst="rect">
            <a:avLst/>
          </a:prstGeom>
        </p:spPr>
      </p:pic>
      <p:sp>
        <p:nvSpPr>
          <p:cNvPr id="24" name="Text 18"/>
          <p:cNvSpPr/>
          <p:nvPr/>
        </p:nvSpPr>
        <p:spPr>
          <a:xfrm>
            <a:off x="1280160" y="4471416"/>
            <a:ext cx="1828800" cy="292608"/>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楼宇BMS与弱电设备</a:t>
            </a:r>
            <a:endParaRPr lang="en-US" sz="1100" dirty="0"/>
          </a:p>
        </p:txBody>
      </p:sp>
      <p:sp>
        <p:nvSpPr>
          <p:cNvPr id="25" name="Text 19"/>
          <p:cNvSpPr/>
          <p:nvPr/>
        </p:nvSpPr>
        <p:spPr>
          <a:xfrm>
            <a:off x="1280160" y="4727448"/>
            <a:ext cx="4206240" cy="292608"/>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控制器、传感器、暖通控制、门禁、视频监控、报警及通信设备。</a:t>
            </a:r>
            <a:endParaRPr lang="en-US" sz="900" dirty="0"/>
          </a:p>
        </p:txBody>
      </p:sp>
      <p:sp>
        <p:nvSpPr>
          <p:cNvPr id="26" name="Shape 20"/>
          <p:cNvSpPr/>
          <p:nvPr/>
        </p:nvSpPr>
        <p:spPr>
          <a:xfrm>
            <a:off x="566928" y="5166360"/>
            <a:ext cx="5074920" cy="694944"/>
          </a:xfrm>
          <a:prstGeom prst="roundRect">
            <a:avLst>
              <a:gd name="adj" fmla="val 723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7" name="Shape 21"/>
          <p:cNvSpPr/>
          <p:nvPr/>
        </p:nvSpPr>
        <p:spPr>
          <a:xfrm>
            <a:off x="731520" y="5294376"/>
            <a:ext cx="438912" cy="438912"/>
          </a:xfrm>
          <a:prstGeom prst="ellipse">
            <a:avLst/>
          </a:prstGeom>
          <a:solidFill>
            <a:srgbClr val="E8F1FE"/>
          </a:solidFill>
          <a:ln w="9525">
            <a:solidFill>
              <a:srgbClr val="B4CFF3"/>
            </a:solidFill>
            <a:prstDash val="solid"/>
          </a:ln>
        </p:spPr>
      </p:sp>
      <p:pic>
        <p:nvPicPr>
          <p:cNvPr id="28" name="Image 4" descr="icons/battery.png"/>
          <p:cNvPicPr>
            <a:picLocks noChangeAspect="1"/>
          </p:cNvPicPr>
          <p:nvPr/>
        </p:nvPicPr>
        <p:blipFill>
          <a:blip r:embed="rId5"/>
          <a:stretch>
            <a:fillRect/>
          </a:stretch>
        </p:blipFill>
        <p:spPr>
          <a:xfrm>
            <a:off x="841248" y="5404104"/>
            <a:ext cx="219456" cy="219456"/>
          </a:xfrm>
          <a:prstGeom prst="rect">
            <a:avLst/>
          </a:prstGeom>
        </p:spPr>
      </p:pic>
      <p:sp>
        <p:nvSpPr>
          <p:cNvPr id="29" name="Text 22"/>
          <p:cNvSpPr/>
          <p:nvPr/>
        </p:nvSpPr>
        <p:spPr>
          <a:xfrm>
            <a:off x="1280160" y="5248656"/>
            <a:ext cx="1828800" cy="292608"/>
          </a:xfrm>
          <a:prstGeom prst="rect">
            <a:avLst/>
          </a:prstGeom>
          <a:noFill/>
        </p:spPr>
        <p:txBody>
          <a:bodyPr wrap="square" lIns="0" tIns="0" rIns="0" bIns="0" rtlCol="0" anchor="ctr"/>
          <a:lstStyle/>
          <a:p>
            <a:pPr marL="0" indent="0">
              <a:buNone/>
            </a:pPr>
            <a:r>
              <a:rPr lang="en-US" sz="1100" b="1" dirty="0">
                <a:solidFill>
                  <a:srgbClr val="0F2C55"/>
                </a:solidFill>
                <a:latin typeface="微软雅黑" pitchFamily="34" charset="0"/>
                <a:ea typeface="微软雅黑" pitchFamily="34" charset="-122"/>
                <a:cs typeface="微软雅黑" pitchFamily="34" charset="-120"/>
              </a:rPr>
              <a:t>储能与能源设备</a:t>
            </a:r>
            <a:endParaRPr lang="en-US" sz="1100" dirty="0"/>
          </a:p>
        </p:txBody>
      </p:sp>
      <p:sp>
        <p:nvSpPr>
          <p:cNvPr id="30" name="Text 23"/>
          <p:cNvSpPr/>
          <p:nvPr/>
        </p:nvSpPr>
        <p:spPr>
          <a:xfrm>
            <a:off x="1280160" y="5504688"/>
            <a:ext cx="4206240" cy="292608"/>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储能电池柜、PCS、EMS、电池BMS，以及通信、监控、热管理和安全配套设备。</a:t>
            </a:r>
            <a:endParaRPr lang="en-US" sz="900" dirty="0"/>
          </a:p>
        </p:txBody>
      </p:sp>
      <p:sp>
        <p:nvSpPr>
          <p:cNvPr id="31" name="Text 24"/>
          <p:cNvSpPr/>
          <p:nvPr/>
        </p:nvSpPr>
        <p:spPr>
          <a:xfrm>
            <a:off x="6199632" y="2450592"/>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设备供应服务内容</a:t>
            </a:r>
            <a:endParaRPr lang="en-US" sz="1500" dirty="0"/>
          </a:p>
        </p:txBody>
      </p:sp>
      <p:sp>
        <p:nvSpPr>
          <p:cNvPr id="32" name="Shape 25"/>
          <p:cNvSpPr/>
          <p:nvPr/>
        </p:nvSpPr>
        <p:spPr>
          <a:xfrm>
            <a:off x="6199632" y="2871216"/>
            <a:ext cx="310896" cy="310896"/>
          </a:xfrm>
          <a:prstGeom prst="ellipse">
            <a:avLst/>
          </a:prstGeom>
          <a:solidFill>
            <a:srgbClr val="E8F1FE"/>
          </a:solidFill>
          <a:ln w="9525">
            <a:solidFill>
              <a:srgbClr val="1A5FD6"/>
            </a:solidFill>
            <a:prstDash val="solid"/>
          </a:ln>
        </p:spPr>
      </p:sp>
      <p:sp>
        <p:nvSpPr>
          <p:cNvPr id="33" name="Text 26"/>
          <p:cNvSpPr/>
          <p:nvPr/>
        </p:nvSpPr>
        <p:spPr>
          <a:xfrm>
            <a:off x="6199632" y="2871216"/>
            <a:ext cx="310896" cy="310896"/>
          </a:xfrm>
          <a:prstGeom prst="rect">
            <a:avLst/>
          </a:prstGeom>
          <a:noFill/>
        </p:spPr>
        <p:txBody>
          <a:bodyPr wrap="square" lIns="0" tIns="0" rIns="0" bIns="0" rtlCol="0" anchor="ctr"/>
          <a:lstStyle/>
          <a:p>
            <a:pPr marL="0" indent="0" algn="ctr">
              <a:buNone/>
            </a:pPr>
            <a:r>
              <a:rPr lang="en-US" sz="950" b="1" dirty="0">
                <a:solidFill>
                  <a:srgbClr val="0E86C8"/>
                </a:solidFill>
                <a:latin typeface="Arial" panose="020B0604020202090204" pitchFamily="34" charset="0"/>
                <a:ea typeface="Arial" panose="020B0604020202090204" pitchFamily="34" charset="-122"/>
                <a:cs typeface="Arial" panose="020B0604020202090204" pitchFamily="34" charset="-120"/>
              </a:rPr>
              <a:t>01</a:t>
            </a:r>
            <a:endParaRPr lang="en-US" sz="950" dirty="0"/>
          </a:p>
        </p:txBody>
      </p:sp>
      <p:sp>
        <p:nvSpPr>
          <p:cNvPr id="34" name="Shape 27"/>
          <p:cNvSpPr/>
          <p:nvPr/>
        </p:nvSpPr>
        <p:spPr>
          <a:xfrm>
            <a:off x="6355080" y="3182112"/>
            <a:ext cx="0" cy="274320"/>
          </a:xfrm>
          <a:prstGeom prst="line">
            <a:avLst/>
          </a:prstGeom>
          <a:noFill/>
          <a:ln w="9525">
            <a:solidFill>
              <a:srgbClr val="D2E0F5"/>
            </a:solidFill>
            <a:prstDash val="dash"/>
          </a:ln>
        </p:spPr>
      </p:sp>
      <p:sp>
        <p:nvSpPr>
          <p:cNvPr id="35" name="Text 28"/>
          <p:cNvSpPr/>
          <p:nvPr/>
        </p:nvSpPr>
        <p:spPr>
          <a:xfrm>
            <a:off x="6638544" y="2852928"/>
            <a:ext cx="310896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需求与参数确认</a:t>
            </a:r>
            <a:endParaRPr lang="en-US" sz="1150" dirty="0"/>
          </a:p>
        </p:txBody>
      </p:sp>
      <p:sp>
        <p:nvSpPr>
          <p:cNvPr id="36" name="Text 29"/>
          <p:cNvSpPr/>
          <p:nvPr/>
        </p:nvSpPr>
        <p:spPr>
          <a:xfrm>
            <a:off x="6638544" y="3090672"/>
            <a:ext cx="4937760" cy="310896"/>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明确设备功能、技术参数、接口、数量、预算及交付要求。</a:t>
            </a:r>
            <a:endParaRPr lang="en-US" sz="900" dirty="0"/>
          </a:p>
        </p:txBody>
      </p:sp>
      <p:sp>
        <p:nvSpPr>
          <p:cNvPr id="37" name="Shape 30"/>
          <p:cNvSpPr/>
          <p:nvPr/>
        </p:nvSpPr>
        <p:spPr>
          <a:xfrm>
            <a:off x="6199632" y="3493008"/>
            <a:ext cx="310896" cy="310896"/>
          </a:xfrm>
          <a:prstGeom prst="ellipse">
            <a:avLst/>
          </a:prstGeom>
          <a:solidFill>
            <a:srgbClr val="E8F1FE"/>
          </a:solidFill>
          <a:ln w="9525">
            <a:solidFill>
              <a:srgbClr val="1A5FD6"/>
            </a:solidFill>
            <a:prstDash val="solid"/>
          </a:ln>
        </p:spPr>
      </p:sp>
      <p:sp>
        <p:nvSpPr>
          <p:cNvPr id="38" name="Text 31"/>
          <p:cNvSpPr/>
          <p:nvPr/>
        </p:nvSpPr>
        <p:spPr>
          <a:xfrm>
            <a:off x="6199632" y="3493008"/>
            <a:ext cx="310896" cy="310896"/>
          </a:xfrm>
          <a:prstGeom prst="rect">
            <a:avLst/>
          </a:prstGeom>
          <a:noFill/>
        </p:spPr>
        <p:txBody>
          <a:bodyPr wrap="square" lIns="0" tIns="0" rIns="0" bIns="0" rtlCol="0" anchor="ctr"/>
          <a:lstStyle/>
          <a:p>
            <a:pPr marL="0" indent="0" algn="ctr">
              <a:buNone/>
            </a:pPr>
            <a:r>
              <a:rPr lang="en-US" sz="950" b="1" dirty="0">
                <a:solidFill>
                  <a:srgbClr val="0E86C8"/>
                </a:solidFill>
                <a:latin typeface="Arial" panose="020B0604020202090204" pitchFamily="34" charset="0"/>
                <a:ea typeface="Arial" panose="020B0604020202090204" pitchFamily="34" charset="-122"/>
                <a:cs typeface="Arial" panose="020B0604020202090204" pitchFamily="34" charset="-120"/>
              </a:rPr>
              <a:t>02</a:t>
            </a:r>
            <a:endParaRPr lang="en-US" sz="950" dirty="0"/>
          </a:p>
        </p:txBody>
      </p:sp>
      <p:sp>
        <p:nvSpPr>
          <p:cNvPr id="39" name="Shape 32"/>
          <p:cNvSpPr/>
          <p:nvPr/>
        </p:nvSpPr>
        <p:spPr>
          <a:xfrm>
            <a:off x="6355080" y="3803904"/>
            <a:ext cx="0" cy="274320"/>
          </a:xfrm>
          <a:prstGeom prst="line">
            <a:avLst/>
          </a:prstGeom>
          <a:noFill/>
          <a:ln w="9525">
            <a:solidFill>
              <a:srgbClr val="D2E0F5"/>
            </a:solidFill>
            <a:prstDash val="dash"/>
          </a:ln>
        </p:spPr>
      </p:sp>
      <p:sp>
        <p:nvSpPr>
          <p:cNvPr id="40" name="Text 33"/>
          <p:cNvSpPr/>
          <p:nvPr/>
        </p:nvSpPr>
        <p:spPr>
          <a:xfrm>
            <a:off x="6638544" y="3474720"/>
            <a:ext cx="310896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设备选型与方案匹配</a:t>
            </a:r>
            <a:endParaRPr lang="en-US" sz="1150" dirty="0"/>
          </a:p>
        </p:txBody>
      </p:sp>
      <p:sp>
        <p:nvSpPr>
          <p:cNvPr id="41" name="Text 34"/>
          <p:cNvSpPr/>
          <p:nvPr/>
        </p:nvSpPr>
        <p:spPr>
          <a:xfrm>
            <a:off x="6638544" y="3712464"/>
            <a:ext cx="4937760" cy="310896"/>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根据项目条件匹配适用设备，并对配置、兼容性和后续维护进行评估。</a:t>
            </a:r>
            <a:endParaRPr lang="en-US" sz="900" dirty="0"/>
          </a:p>
        </p:txBody>
      </p:sp>
      <p:sp>
        <p:nvSpPr>
          <p:cNvPr id="42" name="Shape 35"/>
          <p:cNvSpPr/>
          <p:nvPr/>
        </p:nvSpPr>
        <p:spPr>
          <a:xfrm>
            <a:off x="6199632" y="4114800"/>
            <a:ext cx="310896" cy="310896"/>
          </a:xfrm>
          <a:prstGeom prst="ellipse">
            <a:avLst/>
          </a:prstGeom>
          <a:solidFill>
            <a:srgbClr val="E8F1FE"/>
          </a:solidFill>
          <a:ln w="9525">
            <a:solidFill>
              <a:srgbClr val="1A5FD6"/>
            </a:solidFill>
            <a:prstDash val="solid"/>
          </a:ln>
        </p:spPr>
      </p:sp>
      <p:sp>
        <p:nvSpPr>
          <p:cNvPr id="43" name="Text 36"/>
          <p:cNvSpPr/>
          <p:nvPr/>
        </p:nvSpPr>
        <p:spPr>
          <a:xfrm>
            <a:off x="6199632" y="4114800"/>
            <a:ext cx="310896" cy="310896"/>
          </a:xfrm>
          <a:prstGeom prst="rect">
            <a:avLst/>
          </a:prstGeom>
          <a:noFill/>
        </p:spPr>
        <p:txBody>
          <a:bodyPr wrap="square" lIns="0" tIns="0" rIns="0" bIns="0" rtlCol="0" anchor="ctr"/>
          <a:lstStyle/>
          <a:p>
            <a:pPr marL="0" indent="0" algn="ctr">
              <a:buNone/>
            </a:pPr>
            <a:r>
              <a:rPr lang="en-US" sz="950" b="1" dirty="0">
                <a:solidFill>
                  <a:srgbClr val="0E86C8"/>
                </a:solidFill>
                <a:latin typeface="Arial" panose="020B0604020202090204" pitchFamily="34" charset="0"/>
                <a:ea typeface="Arial" panose="020B0604020202090204" pitchFamily="34" charset="-122"/>
                <a:cs typeface="Arial" panose="020B0604020202090204" pitchFamily="34" charset="-120"/>
              </a:rPr>
              <a:t>03</a:t>
            </a:r>
            <a:endParaRPr lang="en-US" sz="950" dirty="0"/>
          </a:p>
        </p:txBody>
      </p:sp>
      <p:sp>
        <p:nvSpPr>
          <p:cNvPr id="44" name="Shape 37"/>
          <p:cNvSpPr/>
          <p:nvPr/>
        </p:nvSpPr>
        <p:spPr>
          <a:xfrm>
            <a:off x="6355080" y="4425696"/>
            <a:ext cx="0" cy="274320"/>
          </a:xfrm>
          <a:prstGeom prst="line">
            <a:avLst/>
          </a:prstGeom>
          <a:noFill/>
          <a:ln w="9525">
            <a:solidFill>
              <a:srgbClr val="D2E0F5"/>
            </a:solidFill>
            <a:prstDash val="dash"/>
          </a:ln>
        </p:spPr>
      </p:sp>
      <p:sp>
        <p:nvSpPr>
          <p:cNvPr id="45" name="Text 38"/>
          <p:cNvSpPr/>
          <p:nvPr/>
        </p:nvSpPr>
        <p:spPr>
          <a:xfrm>
            <a:off x="6638544" y="4096512"/>
            <a:ext cx="310896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技术澄清与文件审核</a:t>
            </a:r>
            <a:endParaRPr lang="en-US" sz="1150" dirty="0"/>
          </a:p>
        </p:txBody>
      </p:sp>
      <p:sp>
        <p:nvSpPr>
          <p:cNvPr id="46" name="Text 39"/>
          <p:cNvSpPr/>
          <p:nvPr/>
        </p:nvSpPr>
        <p:spPr>
          <a:xfrm>
            <a:off x="6638544" y="4334256"/>
            <a:ext cx="4937760" cy="310896"/>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协调技术规格、图纸、接口资料、认证文件及安装条件。</a:t>
            </a:r>
            <a:endParaRPr lang="en-US" sz="900" dirty="0"/>
          </a:p>
        </p:txBody>
      </p:sp>
      <p:sp>
        <p:nvSpPr>
          <p:cNvPr id="47" name="Shape 40"/>
          <p:cNvSpPr/>
          <p:nvPr/>
        </p:nvSpPr>
        <p:spPr>
          <a:xfrm>
            <a:off x="6199632" y="4736592"/>
            <a:ext cx="310896" cy="310896"/>
          </a:xfrm>
          <a:prstGeom prst="ellipse">
            <a:avLst/>
          </a:prstGeom>
          <a:solidFill>
            <a:srgbClr val="E8F1FE"/>
          </a:solidFill>
          <a:ln w="9525">
            <a:solidFill>
              <a:srgbClr val="1A5FD6"/>
            </a:solidFill>
            <a:prstDash val="solid"/>
          </a:ln>
        </p:spPr>
      </p:sp>
      <p:sp>
        <p:nvSpPr>
          <p:cNvPr id="48" name="Text 41"/>
          <p:cNvSpPr/>
          <p:nvPr/>
        </p:nvSpPr>
        <p:spPr>
          <a:xfrm>
            <a:off x="6199632" y="4736592"/>
            <a:ext cx="310896" cy="310896"/>
          </a:xfrm>
          <a:prstGeom prst="rect">
            <a:avLst/>
          </a:prstGeom>
          <a:noFill/>
        </p:spPr>
        <p:txBody>
          <a:bodyPr wrap="square" lIns="0" tIns="0" rIns="0" bIns="0" rtlCol="0" anchor="ctr"/>
          <a:lstStyle/>
          <a:p>
            <a:pPr marL="0" indent="0" algn="ctr">
              <a:buNone/>
            </a:pPr>
            <a:r>
              <a:rPr lang="en-US" sz="950" b="1" dirty="0">
                <a:solidFill>
                  <a:srgbClr val="0E86C8"/>
                </a:solidFill>
                <a:latin typeface="Arial" panose="020B0604020202090204" pitchFamily="34" charset="0"/>
                <a:ea typeface="Arial" panose="020B0604020202090204" pitchFamily="34" charset="-122"/>
                <a:cs typeface="Arial" panose="020B0604020202090204" pitchFamily="34" charset="-120"/>
              </a:rPr>
              <a:t>04</a:t>
            </a:r>
            <a:endParaRPr lang="en-US" sz="950" dirty="0"/>
          </a:p>
        </p:txBody>
      </p:sp>
      <p:sp>
        <p:nvSpPr>
          <p:cNvPr id="49" name="Shape 42"/>
          <p:cNvSpPr/>
          <p:nvPr/>
        </p:nvSpPr>
        <p:spPr>
          <a:xfrm>
            <a:off x="6355080" y="5047488"/>
            <a:ext cx="0" cy="274320"/>
          </a:xfrm>
          <a:prstGeom prst="line">
            <a:avLst/>
          </a:prstGeom>
          <a:noFill/>
          <a:ln w="9525">
            <a:solidFill>
              <a:srgbClr val="D2E0F5"/>
            </a:solidFill>
            <a:prstDash val="dash"/>
          </a:ln>
        </p:spPr>
      </p:sp>
      <p:sp>
        <p:nvSpPr>
          <p:cNvPr id="50" name="Text 43"/>
          <p:cNvSpPr/>
          <p:nvPr/>
        </p:nvSpPr>
        <p:spPr>
          <a:xfrm>
            <a:off x="6638544" y="4718304"/>
            <a:ext cx="310896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商务供货与交期协调</a:t>
            </a:r>
            <a:endParaRPr lang="en-US" sz="1150" dirty="0"/>
          </a:p>
        </p:txBody>
      </p:sp>
      <p:sp>
        <p:nvSpPr>
          <p:cNvPr id="51" name="Text 44"/>
          <p:cNvSpPr/>
          <p:nvPr/>
        </p:nvSpPr>
        <p:spPr>
          <a:xfrm>
            <a:off x="6638544" y="4956048"/>
            <a:ext cx="4937760" cy="310896"/>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提供报价及供货方案，协调生产、交期、运输和现场到货。</a:t>
            </a:r>
            <a:endParaRPr lang="en-US" sz="900" dirty="0"/>
          </a:p>
        </p:txBody>
      </p:sp>
      <p:sp>
        <p:nvSpPr>
          <p:cNvPr id="52" name="Shape 45"/>
          <p:cNvSpPr/>
          <p:nvPr/>
        </p:nvSpPr>
        <p:spPr>
          <a:xfrm>
            <a:off x="6199632" y="5358384"/>
            <a:ext cx="310896" cy="310896"/>
          </a:xfrm>
          <a:prstGeom prst="ellipse">
            <a:avLst/>
          </a:prstGeom>
          <a:solidFill>
            <a:srgbClr val="E8F1FE"/>
          </a:solidFill>
          <a:ln w="9525">
            <a:solidFill>
              <a:srgbClr val="1A5FD6"/>
            </a:solidFill>
            <a:prstDash val="solid"/>
          </a:ln>
        </p:spPr>
      </p:sp>
      <p:sp>
        <p:nvSpPr>
          <p:cNvPr id="53" name="Text 46"/>
          <p:cNvSpPr/>
          <p:nvPr/>
        </p:nvSpPr>
        <p:spPr>
          <a:xfrm>
            <a:off x="6199632" y="5358384"/>
            <a:ext cx="310896" cy="310896"/>
          </a:xfrm>
          <a:prstGeom prst="rect">
            <a:avLst/>
          </a:prstGeom>
          <a:noFill/>
        </p:spPr>
        <p:txBody>
          <a:bodyPr wrap="square" lIns="0" tIns="0" rIns="0" bIns="0" rtlCol="0" anchor="ctr"/>
          <a:lstStyle/>
          <a:p>
            <a:pPr marL="0" indent="0" algn="ctr">
              <a:buNone/>
            </a:pPr>
            <a:r>
              <a:rPr lang="en-US" sz="950" b="1" dirty="0">
                <a:solidFill>
                  <a:srgbClr val="0E86C8"/>
                </a:solidFill>
                <a:latin typeface="Arial" panose="020B0604020202090204" pitchFamily="34" charset="0"/>
                <a:ea typeface="Arial" panose="020B0604020202090204" pitchFamily="34" charset="-122"/>
                <a:cs typeface="Arial" panose="020B0604020202090204" pitchFamily="34" charset="-120"/>
              </a:rPr>
              <a:t>05</a:t>
            </a:r>
            <a:endParaRPr lang="en-US" sz="950" dirty="0"/>
          </a:p>
        </p:txBody>
      </p:sp>
      <p:sp>
        <p:nvSpPr>
          <p:cNvPr id="54" name="Text 47"/>
          <p:cNvSpPr/>
          <p:nvPr/>
        </p:nvSpPr>
        <p:spPr>
          <a:xfrm>
            <a:off x="6638544" y="5340096"/>
            <a:ext cx="310896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安装调试与售后支持</a:t>
            </a:r>
            <a:endParaRPr lang="en-US" sz="1150" dirty="0"/>
          </a:p>
        </p:txBody>
      </p:sp>
      <p:sp>
        <p:nvSpPr>
          <p:cNvPr id="55" name="Text 48"/>
          <p:cNvSpPr/>
          <p:nvPr/>
        </p:nvSpPr>
        <p:spPr>
          <a:xfrm>
            <a:off x="6638544" y="5577840"/>
            <a:ext cx="4937760" cy="310896"/>
          </a:xfrm>
          <a:prstGeom prst="rect">
            <a:avLst/>
          </a:prstGeom>
          <a:noFill/>
        </p:spPr>
        <p:txBody>
          <a:bodyPr wrap="square" lIns="0" tIns="0" rIns="0" bIns="0" rtlCol="0" anchor="t"/>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根据项目需要提供设备安装、系统接入、调试验收、质保协调及长期技术支持。</a:t>
            </a:r>
            <a:endParaRPr lang="en-US" sz="900" dirty="0"/>
          </a:p>
        </p:txBody>
      </p:sp>
      <p:sp>
        <p:nvSpPr>
          <p:cNvPr id="56" name="Text 49"/>
          <p:cNvSpPr/>
          <p:nvPr/>
        </p:nvSpPr>
        <p:spPr>
          <a:xfrm>
            <a:off x="566928" y="6336792"/>
            <a:ext cx="9869119" cy="292608"/>
          </a:xfrm>
          <a:prstGeom prst="rect">
            <a:avLst/>
          </a:prstGeom>
          <a:noFill/>
        </p:spPr>
        <p:txBody>
          <a:bodyPr wrap="square" lIns="0" tIns="0" rIns="0" bIns="0" rtlCol="0" anchor="ctr"/>
          <a:lstStyle/>
          <a:p>
            <a:pPr marL="0" indent="0">
              <a:buNone/>
            </a:pPr>
            <a:r>
              <a:rPr lang="en-US" sz="900" i="1" dirty="0">
                <a:solidFill>
                  <a:srgbClr val="6E8098"/>
                </a:solidFill>
                <a:latin typeface="微软雅黑" pitchFamily="34" charset="0"/>
                <a:ea typeface="微软雅黑" pitchFamily="34" charset="-122"/>
                <a:cs typeface="微软雅黑" pitchFamily="34" charset="-120"/>
              </a:rPr>
              <a:t>保密说明：具体品牌、型号及供应方案根据客户需求，在技术确认或保密协议阶段提供。</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8.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业务二 · 深化设计与本地工程</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ENGINEERING &amp; INTEGRATION / 08</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深化设计与本地工程实施，让技术方案真正落地</a:t>
            </a:r>
            <a:endParaRPr lang="en-US" sz="2800" dirty="0"/>
          </a:p>
        </p:txBody>
      </p:sp>
      <p:sp>
        <p:nvSpPr>
          <p:cNvPr id="7" name="Shape 4"/>
          <p:cNvSpPr/>
          <p:nvPr/>
        </p:nvSpPr>
        <p:spPr>
          <a:xfrm>
            <a:off x="566928" y="1417320"/>
            <a:ext cx="11057839" cy="914400"/>
          </a:xfrm>
          <a:prstGeom prst="roundRect">
            <a:avLst>
              <a:gd name="adj" fmla="val 5500"/>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41248" y="1490472"/>
            <a:ext cx="1097280" cy="274320"/>
          </a:xfrm>
          <a:prstGeom prst="rect">
            <a:avLst/>
          </a:prstGeom>
          <a:noFill/>
        </p:spPr>
        <p:txBody>
          <a:bodyPr wrap="square" lIns="0" tIns="0" rIns="0" bIns="0" rtlCol="0" anchor="ctr"/>
          <a:lstStyle/>
          <a:p>
            <a:pPr marL="0" indent="0">
              <a:buNone/>
            </a:pPr>
            <a:r>
              <a:rPr lang="en-US" sz="1100" b="1" dirty="0">
                <a:solidFill>
                  <a:srgbClr val="0E86C8"/>
                </a:solidFill>
                <a:latin typeface="微软雅黑" pitchFamily="34" charset="0"/>
                <a:ea typeface="微软雅黑" pitchFamily="34" charset="-122"/>
                <a:cs typeface="微软雅黑" pitchFamily="34" charset="-120"/>
              </a:rPr>
              <a:t>业务说明</a:t>
            </a:r>
            <a:endParaRPr lang="en-US" sz="1100" dirty="0"/>
          </a:p>
        </p:txBody>
      </p:sp>
      <p:sp>
        <p:nvSpPr>
          <p:cNvPr id="9" name="Text 6"/>
          <p:cNvSpPr/>
          <p:nvPr/>
        </p:nvSpPr>
        <p:spPr>
          <a:xfrm>
            <a:off x="1938528" y="1517904"/>
            <a:ext cx="9366199" cy="731520"/>
          </a:xfrm>
          <a:prstGeom prst="rect">
            <a:avLst/>
          </a:prstGeom>
          <a:noFill/>
        </p:spPr>
        <p:txBody>
          <a:bodyPr wrap="square" lIns="0" tIns="0" rIns="0" bIns="0" rtlCol="0" anchor="t"/>
          <a:lstStyle/>
          <a:p>
            <a:pPr marL="0" indent="0">
              <a:lnSpc>
                <a:spcPts val="1400"/>
              </a:lnSpc>
              <a:buNone/>
            </a:pPr>
            <a:r>
              <a:rPr lang="en-US" sz="1050" dirty="0">
                <a:solidFill>
                  <a:srgbClr val="44586F"/>
                </a:solidFill>
                <a:latin typeface="微软雅黑" pitchFamily="34" charset="0"/>
                <a:ea typeface="微软雅黑" pitchFamily="34" charset="-122"/>
                <a:cs typeface="微软雅黑" pitchFamily="34" charset="-120"/>
              </a:rPr>
              <a:t>N-STS根据客户需求、现场条件和设备方案，完成系统架构、设备配置、接口关系及施工条件深化，并组织欧洲本地工程资源实施安装、集成和调试。根据项目专业及当地要求，由具备相应能力和资质的人员或合作单位完成现场作业。</a:t>
            </a:r>
            <a:endParaRPr lang="en-US" sz="1050" dirty="0"/>
          </a:p>
        </p:txBody>
      </p:sp>
      <p:sp>
        <p:nvSpPr>
          <p:cNvPr id="10" name="Shape 7"/>
          <p:cNvSpPr/>
          <p:nvPr/>
        </p:nvSpPr>
        <p:spPr>
          <a:xfrm>
            <a:off x="566928" y="2468880"/>
            <a:ext cx="5376672" cy="2395728"/>
          </a:xfrm>
          <a:prstGeom prst="roundRect">
            <a:avLst>
              <a:gd name="adj" fmla="val 2099"/>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1" name="Shape 8"/>
          <p:cNvSpPr/>
          <p:nvPr/>
        </p:nvSpPr>
        <p:spPr>
          <a:xfrm>
            <a:off x="877824" y="2670048"/>
            <a:ext cx="512064" cy="512064"/>
          </a:xfrm>
          <a:prstGeom prst="ellipse">
            <a:avLst/>
          </a:prstGeom>
          <a:solidFill>
            <a:srgbClr val="E8F1FE"/>
          </a:solidFill>
          <a:ln w="9525">
            <a:solidFill>
              <a:srgbClr val="B4CFF3"/>
            </a:solidFill>
            <a:prstDash val="solid"/>
          </a:ln>
        </p:spPr>
      </p:sp>
      <p:pic>
        <p:nvPicPr>
          <p:cNvPr id="12" name="Image 1" descr="icons/edit.png"/>
          <p:cNvPicPr>
            <a:picLocks noChangeAspect="1"/>
          </p:cNvPicPr>
          <p:nvPr/>
        </p:nvPicPr>
        <p:blipFill>
          <a:blip r:embed="rId2"/>
          <a:stretch>
            <a:fillRect/>
          </a:stretch>
        </p:blipFill>
        <p:spPr>
          <a:xfrm>
            <a:off x="1005840" y="2798064"/>
            <a:ext cx="256032" cy="256032"/>
          </a:xfrm>
          <a:prstGeom prst="rect">
            <a:avLst/>
          </a:prstGeom>
        </p:spPr>
      </p:pic>
      <p:sp>
        <p:nvSpPr>
          <p:cNvPr id="13" name="Text 9"/>
          <p:cNvSpPr/>
          <p:nvPr/>
        </p:nvSpPr>
        <p:spPr>
          <a:xfrm>
            <a:off x="1517904" y="2761488"/>
            <a:ext cx="3840480" cy="292608"/>
          </a:xfrm>
          <a:prstGeom prst="rect">
            <a:avLst/>
          </a:prstGeom>
          <a:noFill/>
        </p:spPr>
        <p:txBody>
          <a:bodyPr wrap="square" lIns="0" tIns="0" rIns="0" bIns="0" rtlCol="0" anchor="ctr"/>
          <a:lstStyle/>
          <a:p>
            <a:pPr marL="0" indent="0">
              <a:buNone/>
            </a:pPr>
            <a:r>
              <a:rPr lang="en-US" sz="1500" b="1" dirty="0">
                <a:solidFill>
                  <a:srgbClr val="0F2C55"/>
                </a:solidFill>
                <a:latin typeface="微软雅黑" pitchFamily="34" charset="0"/>
                <a:ea typeface="微软雅黑" pitchFamily="34" charset="-122"/>
                <a:cs typeface="微软雅黑" pitchFamily="34" charset="-120"/>
              </a:rPr>
              <a:t>深化设计服务</a:t>
            </a:r>
            <a:endParaRPr lang="en-US" sz="1500" dirty="0"/>
          </a:p>
        </p:txBody>
      </p:sp>
      <p:sp>
        <p:nvSpPr>
          <p:cNvPr id="14" name="Text 10"/>
          <p:cNvSpPr/>
          <p:nvPr/>
        </p:nvSpPr>
        <p:spPr>
          <a:xfrm>
            <a:off x="877824" y="3346704"/>
            <a:ext cx="4754880" cy="1371600"/>
          </a:xfrm>
          <a:prstGeom prst="rect">
            <a:avLst/>
          </a:prstGeom>
          <a:noFill/>
        </p:spPr>
        <p:txBody>
          <a:bodyPr wrap="square" lIns="0" tIns="0" rIns="0" bIns="0" rtlCol="0" anchor="t"/>
          <a:lstStyle/>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审核原始方案、技术规格及现场条件</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深化系统架构、设备配置和接口关系</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完善设备布置、安装条件及线缆路径</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编制设备清单、点位表和接口矩阵</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完善电气、网络、通信及控制方案</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编制施工、调试、测试和验收文件</a:t>
            </a:r>
            <a:endParaRPr lang="en-US" sz="1050" dirty="0"/>
          </a:p>
        </p:txBody>
      </p:sp>
      <p:sp>
        <p:nvSpPr>
          <p:cNvPr id="15" name="Shape 11"/>
          <p:cNvSpPr/>
          <p:nvPr/>
        </p:nvSpPr>
        <p:spPr>
          <a:xfrm>
            <a:off x="6245352" y="2468880"/>
            <a:ext cx="5376672" cy="2395728"/>
          </a:xfrm>
          <a:prstGeom prst="roundRect">
            <a:avLst>
              <a:gd name="adj" fmla="val 2099"/>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6" name="Shape 12"/>
          <p:cNvSpPr/>
          <p:nvPr/>
        </p:nvSpPr>
        <p:spPr>
          <a:xfrm>
            <a:off x="6556248" y="2670048"/>
            <a:ext cx="512064" cy="512064"/>
          </a:xfrm>
          <a:prstGeom prst="ellipse">
            <a:avLst/>
          </a:prstGeom>
          <a:solidFill>
            <a:srgbClr val="E8F1FE"/>
          </a:solidFill>
          <a:ln w="9525">
            <a:solidFill>
              <a:srgbClr val="B4CFF3"/>
            </a:solidFill>
            <a:prstDash val="solid"/>
          </a:ln>
        </p:spPr>
      </p:sp>
      <p:pic>
        <p:nvPicPr>
          <p:cNvPr id="17" name="Image 2" descr="icons/tool.png"/>
          <p:cNvPicPr>
            <a:picLocks noChangeAspect="1"/>
          </p:cNvPicPr>
          <p:nvPr/>
        </p:nvPicPr>
        <p:blipFill>
          <a:blip r:embed="rId3"/>
          <a:stretch>
            <a:fillRect/>
          </a:stretch>
        </p:blipFill>
        <p:spPr>
          <a:xfrm>
            <a:off x="6684264" y="2798064"/>
            <a:ext cx="256032" cy="256032"/>
          </a:xfrm>
          <a:prstGeom prst="rect">
            <a:avLst/>
          </a:prstGeom>
        </p:spPr>
      </p:pic>
      <p:sp>
        <p:nvSpPr>
          <p:cNvPr id="18" name="Text 13"/>
          <p:cNvSpPr/>
          <p:nvPr/>
        </p:nvSpPr>
        <p:spPr>
          <a:xfrm>
            <a:off x="7196328" y="2761488"/>
            <a:ext cx="3840480" cy="292608"/>
          </a:xfrm>
          <a:prstGeom prst="rect">
            <a:avLst/>
          </a:prstGeom>
          <a:noFill/>
        </p:spPr>
        <p:txBody>
          <a:bodyPr wrap="square" lIns="0" tIns="0" rIns="0" bIns="0" rtlCol="0" anchor="ctr"/>
          <a:lstStyle/>
          <a:p>
            <a:pPr marL="0" indent="0">
              <a:buNone/>
            </a:pPr>
            <a:r>
              <a:rPr lang="en-US" sz="1500" b="1" dirty="0">
                <a:solidFill>
                  <a:srgbClr val="0F2C55"/>
                </a:solidFill>
                <a:latin typeface="微软雅黑" pitchFamily="34" charset="0"/>
                <a:ea typeface="微软雅黑" pitchFamily="34" charset="-122"/>
                <a:cs typeface="微软雅黑" pitchFamily="34" charset="-120"/>
              </a:rPr>
              <a:t>本地工程实施</a:t>
            </a:r>
            <a:endParaRPr lang="en-US" sz="1500" dirty="0"/>
          </a:p>
        </p:txBody>
      </p:sp>
      <p:sp>
        <p:nvSpPr>
          <p:cNvPr id="19" name="Text 14"/>
          <p:cNvSpPr/>
          <p:nvPr/>
        </p:nvSpPr>
        <p:spPr>
          <a:xfrm>
            <a:off x="6556248" y="3346704"/>
            <a:ext cx="4754880" cy="1371600"/>
          </a:xfrm>
          <a:prstGeom prst="rect">
            <a:avLst/>
          </a:prstGeom>
          <a:noFill/>
        </p:spPr>
        <p:txBody>
          <a:bodyPr wrap="square" lIns="0" tIns="0" rIns="0" bIns="0" rtlCol="0" anchor="t"/>
          <a:lstStyle/>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现场勘察、施工准备及项目协调</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设备安装、定位、连接及配套施工</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电气、网络、弱电和通信系统接入</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自动化、楼宇BMS及储能系统集成</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单机调试、系统联调及功能测试</a:t>
            </a:r>
            <a:endParaRPr lang="en-US" sz="1050" dirty="0"/>
          </a:p>
          <a:p>
            <a:pPr marL="152400" indent="-152400">
              <a:lnSpc>
                <a:spcPts val="1490"/>
              </a:lnSpc>
              <a:spcAft>
                <a:spcPts val="440"/>
              </a:spcAft>
              <a:buSzPct val="100000"/>
              <a:buChar char="▪"/>
            </a:pPr>
            <a:r>
              <a:rPr lang="en-US" sz="1050" dirty="0">
                <a:solidFill>
                  <a:srgbClr val="44586F"/>
                </a:solidFill>
                <a:latin typeface="微软雅黑" pitchFamily="34" charset="0"/>
                <a:ea typeface="微软雅黑" pitchFamily="34" charset="-122"/>
                <a:cs typeface="微软雅黑" pitchFamily="34" charset="-120"/>
              </a:rPr>
              <a:t>问题整改、验收支持及技术文件移交</a:t>
            </a:r>
            <a:endParaRPr lang="en-US" sz="1050" dirty="0"/>
          </a:p>
        </p:txBody>
      </p:sp>
      <p:sp>
        <p:nvSpPr>
          <p:cNvPr id="20" name="Text 15"/>
          <p:cNvSpPr/>
          <p:nvPr/>
        </p:nvSpPr>
        <p:spPr>
          <a:xfrm>
            <a:off x="566928" y="5010912"/>
            <a:ext cx="3657600" cy="292608"/>
          </a:xfrm>
          <a:prstGeom prst="rect">
            <a:avLst/>
          </a:prstGeom>
          <a:noFill/>
        </p:spPr>
        <p:txBody>
          <a:bodyPr wrap="square" lIns="0" tIns="0" rIns="0" bIns="0" rtlCol="0" anchor="ctr"/>
          <a:lstStyle/>
          <a:p>
            <a:pPr marL="0" indent="0">
              <a:buNone/>
            </a:pPr>
            <a:r>
              <a:rPr lang="en-US" sz="1400" b="1" dirty="0">
                <a:solidFill>
                  <a:srgbClr val="0E86C8"/>
                </a:solidFill>
                <a:latin typeface="微软雅黑" pitchFamily="34" charset="0"/>
                <a:ea typeface="微软雅黑" pitchFamily="34" charset="-122"/>
                <a:cs typeface="微软雅黑" pitchFamily="34" charset="-120"/>
              </a:rPr>
              <a:t>重点实施领域</a:t>
            </a:r>
            <a:endParaRPr lang="en-US" sz="1400" dirty="0"/>
          </a:p>
        </p:txBody>
      </p:sp>
      <p:sp>
        <p:nvSpPr>
          <p:cNvPr id="21" name="Shape 16"/>
          <p:cNvSpPr/>
          <p:nvPr/>
        </p:nvSpPr>
        <p:spPr>
          <a:xfrm>
            <a:off x="566928" y="5358384"/>
            <a:ext cx="2651760" cy="713232"/>
          </a:xfrm>
          <a:prstGeom prst="roundRect">
            <a:avLst>
              <a:gd name="adj" fmla="val 705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22" name="Shape 17"/>
          <p:cNvSpPr/>
          <p:nvPr/>
        </p:nvSpPr>
        <p:spPr>
          <a:xfrm>
            <a:off x="731520" y="5486400"/>
            <a:ext cx="457200" cy="457200"/>
          </a:xfrm>
          <a:prstGeom prst="ellipse">
            <a:avLst/>
          </a:prstGeom>
          <a:solidFill>
            <a:srgbClr val="E8F1FE"/>
          </a:solidFill>
          <a:ln w="9525">
            <a:solidFill>
              <a:srgbClr val="B4CFF3"/>
            </a:solidFill>
            <a:prstDash val="solid"/>
          </a:ln>
        </p:spPr>
      </p:sp>
      <p:pic>
        <p:nvPicPr>
          <p:cNvPr id="23" name="Image 3" descr="icons/server.png"/>
          <p:cNvPicPr>
            <a:picLocks noChangeAspect="1"/>
          </p:cNvPicPr>
          <p:nvPr/>
        </p:nvPicPr>
        <p:blipFill>
          <a:blip r:embed="rId4"/>
          <a:stretch>
            <a:fillRect/>
          </a:stretch>
        </p:blipFill>
        <p:spPr>
          <a:xfrm>
            <a:off x="845820" y="5600700"/>
            <a:ext cx="228600" cy="228600"/>
          </a:xfrm>
          <a:prstGeom prst="rect">
            <a:avLst/>
          </a:prstGeom>
        </p:spPr>
      </p:pic>
      <p:sp>
        <p:nvSpPr>
          <p:cNvPr id="24" name="Text 18"/>
          <p:cNvSpPr/>
          <p:nvPr/>
        </p:nvSpPr>
        <p:spPr>
          <a:xfrm>
            <a:off x="1280160" y="5358384"/>
            <a:ext cx="1828800" cy="713232"/>
          </a:xfrm>
          <a:prstGeom prst="rect">
            <a:avLst/>
          </a:prstGeom>
          <a:noFill/>
        </p:spPr>
        <p:txBody>
          <a:bodyPr wrap="square" lIns="0" tIns="0" rIns="0" bIns="0" rtlCol="0" anchor="ctr"/>
          <a:lstStyle/>
          <a:p>
            <a:pPr marL="0" indent="0">
              <a:buNone/>
            </a:pPr>
            <a:r>
              <a:rPr lang="en-US" sz="1000" dirty="0">
                <a:solidFill>
                  <a:srgbClr val="0F2C55"/>
                </a:solidFill>
                <a:latin typeface="微软雅黑" pitchFamily="34" charset="0"/>
                <a:ea typeface="微软雅黑" pitchFamily="34" charset="-122"/>
                <a:cs typeface="微软雅黑" pitchFamily="34" charset="-120"/>
              </a:rPr>
              <a:t>数据中心与IT基础设施</a:t>
            </a:r>
            <a:endParaRPr lang="en-US" sz="1000" dirty="0"/>
          </a:p>
        </p:txBody>
      </p:sp>
      <p:sp>
        <p:nvSpPr>
          <p:cNvPr id="25" name="Shape 19"/>
          <p:cNvSpPr/>
          <p:nvPr/>
        </p:nvSpPr>
        <p:spPr>
          <a:xfrm>
            <a:off x="3364992" y="5358384"/>
            <a:ext cx="2651760" cy="713232"/>
          </a:xfrm>
          <a:prstGeom prst="roundRect">
            <a:avLst>
              <a:gd name="adj" fmla="val 705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26" name="Shape 20"/>
          <p:cNvSpPr/>
          <p:nvPr/>
        </p:nvSpPr>
        <p:spPr>
          <a:xfrm>
            <a:off x="3529584" y="5486400"/>
            <a:ext cx="457200" cy="457200"/>
          </a:xfrm>
          <a:prstGeom prst="ellipse">
            <a:avLst/>
          </a:prstGeom>
          <a:solidFill>
            <a:srgbClr val="E8F1FE"/>
          </a:solidFill>
          <a:ln w="9525">
            <a:solidFill>
              <a:srgbClr val="B4CFF3"/>
            </a:solidFill>
            <a:prstDash val="solid"/>
          </a:ln>
        </p:spPr>
      </p:sp>
      <p:pic>
        <p:nvPicPr>
          <p:cNvPr id="27" name="Image 4" descr="icons/cpu.png"/>
          <p:cNvPicPr>
            <a:picLocks noChangeAspect="1"/>
          </p:cNvPicPr>
          <p:nvPr/>
        </p:nvPicPr>
        <p:blipFill>
          <a:blip r:embed="rId5"/>
          <a:stretch>
            <a:fillRect/>
          </a:stretch>
        </p:blipFill>
        <p:spPr>
          <a:xfrm>
            <a:off x="3643884" y="5600700"/>
            <a:ext cx="228600" cy="228600"/>
          </a:xfrm>
          <a:prstGeom prst="rect">
            <a:avLst/>
          </a:prstGeom>
        </p:spPr>
      </p:pic>
      <p:sp>
        <p:nvSpPr>
          <p:cNvPr id="28" name="Text 21"/>
          <p:cNvSpPr/>
          <p:nvPr/>
        </p:nvSpPr>
        <p:spPr>
          <a:xfrm>
            <a:off x="4078224" y="5358384"/>
            <a:ext cx="1828800" cy="713232"/>
          </a:xfrm>
          <a:prstGeom prst="rect">
            <a:avLst/>
          </a:prstGeom>
          <a:noFill/>
        </p:spPr>
        <p:txBody>
          <a:bodyPr wrap="square" lIns="0" tIns="0" rIns="0" bIns="0" rtlCol="0" anchor="ctr"/>
          <a:lstStyle/>
          <a:p>
            <a:pPr marL="0" indent="0">
              <a:buNone/>
            </a:pPr>
            <a:r>
              <a:rPr lang="en-US" sz="1000" dirty="0">
                <a:solidFill>
                  <a:srgbClr val="0F2C55"/>
                </a:solidFill>
                <a:latin typeface="微软雅黑" pitchFamily="34" charset="0"/>
                <a:ea typeface="微软雅黑" pitchFamily="34" charset="-122"/>
                <a:cs typeface="微软雅黑" pitchFamily="34" charset="-120"/>
              </a:rPr>
              <a:t>工业自动化及生产设备</a:t>
            </a:r>
            <a:endParaRPr lang="en-US" sz="1000" dirty="0"/>
          </a:p>
        </p:txBody>
      </p:sp>
      <p:sp>
        <p:nvSpPr>
          <p:cNvPr id="29" name="Shape 22"/>
          <p:cNvSpPr/>
          <p:nvPr/>
        </p:nvSpPr>
        <p:spPr>
          <a:xfrm>
            <a:off x="6163056" y="5358384"/>
            <a:ext cx="2651760" cy="713232"/>
          </a:xfrm>
          <a:prstGeom prst="roundRect">
            <a:avLst>
              <a:gd name="adj" fmla="val 705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30" name="Shape 23"/>
          <p:cNvSpPr/>
          <p:nvPr/>
        </p:nvSpPr>
        <p:spPr>
          <a:xfrm>
            <a:off x="6327648" y="5486400"/>
            <a:ext cx="457200" cy="457200"/>
          </a:xfrm>
          <a:prstGeom prst="ellipse">
            <a:avLst/>
          </a:prstGeom>
          <a:solidFill>
            <a:srgbClr val="E8F1FE"/>
          </a:solidFill>
          <a:ln w="9525">
            <a:solidFill>
              <a:srgbClr val="B4CFF3"/>
            </a:solidFill>
            <a:prstDash val="solid"/>
          </a:ln>
        </p:spPr>
      </p:sp>
      <p:pic>
        <p:nvPicPr>
          <p:cNvPr id="31" name="Image 5" descr="icons/home.png"/>
          <p:cNvPicPr>
            <a:picLocks noChangeAspect="1"/>
          </p:cNvPicPr>
          <p:nvPr/>
        </p:nvPicPr>
        <p:blipFill>
          <a:blip r:embed="rId6"/>
          <a:stretch>
            <a:fillRect/>
          </a:stretch>
        </p:blipFill>
        <p:spPr>
          <a:xfrm>
            <a:off x="6441948" y="5600700"/>
            <a:ext cx="228600" cy="228600"/>
          </a:xfrm>
          <a:prstGeom prst="rect">
            <a:avLst/>
          </a:prstGeom>
        </p:spPr>
      </p:pic>
      <p:sp>
        <p:nvSpPr>
          <p:cNvPr id="32" name="Text 24"/>
          <p:cNvSpPr/>
          <p:nvPr/>
        </p:nvSpPr>
        <p:spPr>
          <a:xfrm>
            <a:off x="6876288" y="5358384"/>
            <a:ext cx="1828800" cy="713232"/>
          </a:xfrm>
          <a:prstGeom prst="rect">
            <a:avLst/>
          </a:prstGeom>
          <a:noFill/>
        </p:spPr>
        <p:txBody>
          <a:bodyPr wrap="square" lIns="0" tIns="0" rIns="0" bIns="0" rtlCol="0" anchor="ctr"/>
          <a:lstStyle/>
          <a:p>
            <a:pPr marL="0" indent="0">
              <a:buNone/>
            </a:pPr>
            <a:r>
              <a:rPr lang="en-US" sz="1000" dirty="0">
                <a:solidFill>
                  <a:srgbClr val="0F2C55"/>
                </a:solidFill>
                <a:latin typeface="微软雅黑" pitchFamily="34" charset="0"/>
                <a:ea typeface="微软雅黑" pitchFamily="34" charset="-122"/>
                <a:cs typeface="微软雅黑" pitchFamily="34" charset="-120"/>
              </a:rPr>
              <a:t>楼宇BMS与弱电系统</a:t>
            </a:r>
            <a:endParaRPr lang="en-US" sz="1000" dirty="0"/>
          </a:p>
        </p:txBody>
      </p:sp>
      <p:sp>
        <p:nvSpPr>
          <p:cNvPr id="33" name="Shape 25"/>
          <p:cNvSpPr/>
          <p:nvPr/>
        </p:nvSpPr>
        <p:spPr>
          <a:xfrm>
            <a:off x="8961120" y="5358384"/>
            <a:ext cx="2651760" cy="713232"/>
          </a:xfrm>
          <a:prstGeom prst="roundRect">
            <a:avLst>
              <a:gd name="adj" fmla="val 705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34" name="Shape 26"/>
          <p:cNvSpPr/>
          <p:nvPr/>
        </p:nvSpPr>
        <p:spPr>
          <a:xfrm>
            <a:off x="9125712" y="5486400"/>
            <a:ext cx="457200" cy="457200"/>
          </a:xfrm>
          <a:prstGeom prst="ellipse">
            <a:avLst/>
          </a:prstGeom>
          <a:solidFill>
            <a:srgbClr val="E8F1FE"/>
          </a:solidFill>
          <a:ln w="9525">
            <a:solidFill>
              <a:srgbClr val="B4CFF3"/>
            </a:solidFill>
            <a:prstDash val="solid"/>
          </a:ln>
        </p:spPr>
      </p:sp>
      <p:pic>
        <p:nvPicPr>
          <p:cNvPr id="35" name="Image 6" descr="icons/battery.png"/>
          <p:cNvPicPr>
            <a:picLocks noChangeAspect="1"/>
          </p:cNvPicPr>
          <p:nvPr/>
        </p:nvPicPr>
        <p:blipFill>
          <a:blip r:embed="rId7"/>
          <a:stretch>
            <a:fillRect/>
          </a:stretch>
        </p:blipFill>
        <p:spPr>
          <a:xfrm>
            <a:off x="9240012" y="5600700"/>
            <a:ext cx="228600" cy="228600"/>
          </a:xfrm>
          <a:prstGeom prst="rect">
            <a:avLst/>
          </a:prstGeom>
        </p:spPr>
      </p:pic>
      <p:sp>
        <p:nvSpPr>
          <p:cNvPr id="36" name="Text 27"/>
          <p:cNvSpPr/>
          <p:nvPr/>
        </p:nvSpPr>
        <p:spPr>
          <a:xfrm>
            <a:off x="9674352" y="5358384"/>
            <a:ext cx="1828800" cy="713232"/>
          </a:xfrm>
          <a:prstGeom prst="rect">
            <a:avLst/>
          </a:prstGeom>
          <a:noFill/>
        </p:spPr>
        <p:txBody>
          <a:bodyPr wrap="square" lIns="0" tIns="0" rIns="0" bIns="0" rtlCol="0" anchor="ctr"/>
          <a:lstStyle/>
          <a:p>
            <a:pPr marL="0" indent="0">
              <a:buNone/>
            </a:pPr>
            <a:r>
              <a:rPr lang="en-US" sz="1000" dirty="0">
                <a:solidFill>
                  <a:srgbClr val="0F2C55"/>
                </a:solidFill>
                <a:latin typeface="微软雅黑" pitchFamily="34" charset="0"/>
                <a:ea typeface="微软雅黑" pitchFamily="34" charset="-122"/>
                <a:cs typeface="微软雅黑" pitchFamily="34" charset="-120"/>
              </a:rPr>
              <a:t>储能系统与能源基础设施</a:t>
            </a:r>
            <a:endParaRPr lang="en-US" sz="1000" dirty="0"/>
          </a:p>
        </p:txBody>
      </p:sp>
      <p:sp>
        <p:nvSpPr>
          <p:cNvPr id="37" name="Text 28"/>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09.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业务三 · 运维与技术支持</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SERVICE &amp; MAINTENANCE / 09</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本地运维与技术支持，让设备和系统持续稳定运行</a:t>
            </a:r>
            <a:endParaRPr lang="en-US" sz="2800" dirty="0"/>
          </a:p>
        </p:txBody>
      </p:sp>
      <p:sp>
        <p:nvSpPr>
          <p:cNvPr id="7" name="Shape 4"/>
          <p:cNvSpPr/>
          <p:nvPr/>
        </p:nvSpPr>
        <p:spPr>
          <a:xfrm>
            <a:off x="566928" y="1417320"/>
            <a:ext cx="11057839" cy="786384"/>
          </a:xfrm>
          <a:prstGeom prst="roundRect">
            <a:avLst>
              <a:gd name="adj" fmla="val 6395"/>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41248" y="1481328"/>
            <a:ext cx="1097280" cy="274320"/>
          </a:xfrm>
          <a:prstGeom prst="rect">
            <a:avLst/>
          </a:prstGeom>
          <a:noFill/>
        </p:spPr>
        <p:txBody>
          <a:bodyPr wrap="square" lIns="0" tIns="0" rIns="0" bIns="0" rtlCol="0" anchor="ctr"/>
          <a:lstStyle/>
          <a:p>
            <a:pPr marL="0" indent="0">
              <a:buNone/>
            </a:pPr>
            <a:r>
              <a:rPr lang="en-US" sz="1100" b="1" dirty="0">
                <a:solidFill>
                  <a:srgbClr val="0E86C8"/>
                </a:solidFill>
                <a:latin typeface="微软雅黑" pitchFamily="34" charset="0"/>
                <a:ea typeface="微软雅黑" pitchFamily="34" charset="-122"/>
                <a:cs typeface="微软雅黑" pitchFamily="34" charset="-120"/>
              </a:rPr>
              <a:t>业务说明</a:t>
            </a:r>
            <a:endParaRPr lang="en-US" sz="1100" dirty="0"/>
          </a:p>
        </p:txBody>
      </p:sp>
      <p:sp>
        <p:nvSpPr>
          <p:cNvPr id="9" name="Text 6"/>
          <p:cNvSpPr/>
          <p:nvPr/>
        </p:nvSpPr>
        <p:spPr>
          <a:xfrm>
            <a:off x="1938528" y="1517904"/>
            <a:ext cx="9366199" cy="640080"/>
          </a:xfrm>
          <a:prstGeom prst="rect">
            <a:avLst/>
          </a:prstGeom>
          <a:noFill/>
        </p:spPr>
        <p:txBody>
          <a:bodyPr wrap="square" lIns="0" tIns="0" rIns="0" bIns="0" rtlCol="0" anchor="t"/>
          <a:lstStyle/>
          <a:p>
            <a:pPr marL="0" indent="0">
              <a:lnSpc>
                <a:spcPts val="1400"/>
              </a:lnSpc>
              <a:buNone/>
            </a:pPr>
            <a:r>
              <a:rPr lang="en-US" sz="1050" dirty="0">
                <a:solidFill>
                  <a:srgbClr val="44586F"/>
                </a:solidFill>
                <a:latin typeface="微软雅黑" pitchFamily="34" charset="0"/>
                <a:ea typeface="微软雅黑" pitchFamily="34" charset="-122"/>
                <a:cs typeface="微软雅黑" pitchFamily="34" charset="-120"/>
              </a:rPr>
              <a:t>N-STS为工业设备、数据中心、楼宇系统及储能项目提供持续运维和技术支持。根据设备类型、项目规模及客户要求，可提供定期巡检、驻场支持、远程协助和按需现场服务。具体响应时间和服务范围根据项目需求，通过服务等级协议（SLA）进行约定。</a:t>
            </a:r>
            <a:endParaRPr lang="en-US" sz="1050" dirty="0"/>
          </a:p>
        </p:txBody>
      </p:sp>
      <p:sp>
        <p:nvSpPr>
          <p:cNvPr id="10" name="Shape 7"/>
          <p:cNvSpPr/>
          <p:nvPr/>
        </p:nvSpPr>
        <p:spPr>
          <a:xfrm>
            <a:off x="566928" y="2322576"/>
            <a:ext cx="2651760" cy="2761488"/>
          </a:xfrm>
          <a:prstGeom prst="roundRect">
            <a:avLst>
              <a:gd name="adj" fmla="val 189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1" name="Shape 8"/>
          <p:cNvSpPr/>
          <p:nvPr/>
        </p:nvSpPr>
        <p:spPr>
          <a:xfrm>
            <a:off x="804672" y="2523744"/>
            <a:ext cx="457200" cy="457200"/>
          </a:xfrm>
          <a:prstGeom prst="ellipse">
            <a:avLst/>
          </a:prstGeom>
          <a:solidFill>
            <a:srgbClr val="E8F1FE"/>
          </a:solidFill>
          <a:ln w="9525">
            <a:solidFill>
              <a:srgbClr val="B4CFF3"/>
            </a:solidFill>
            <a:prstDash val="solid"/>
          </a:ln>
        </p:spPr>
      </p:sp>
      <p:pic>
        <p:nvPicPr>
          <p:cNvPr id="12" name="Image 1" descr="icons/clipboard.png"/>
          <p:cNvPicPr>
            <a:picLocks noChangeAspect="1"/>
          </p:cNvPicPr>
          <p:nvPr/>
        </p:nvPicPr>
        <p:blipFill>
          <a:blip r:embed="rId2"/>
          <a:stretch>
            <a:fillRect/>
          </a:stretch>
        </p:blipFill>
        <p:spPr>
          <a:xfrm>
            <a:off x="918972" y="2638044"/>
            <a:ext cx="228600" cy="228600"/>
          </a:xfrm>
          <a:prstGeom prst="rect">
            <a:avLst/>
          </a:prstGeom>
        </p:spPr>
      </p:pic>
      <p:sp>
        <p:nvSpPr>
          <p:cNvPr id="13" name="Text 9"/>
          <p:cNvSpPr/>
          <p:nvPr/>
        </p:nvSpPr>
        <p:spPr>
          <a:xfrm>
            <a:off x="1389888" y="2542032"/>
            <a:ext cx="548640" cy="248478"/>
          </a:xfrm>
          <a:prstGeom prst="rect">
            <a:avLst/>
          </a:prstGeom>
          <a:noFill/>
        </p:spPr>
        <p:txBody>
          <a:bodyPr wrap="square" lIns="0" tIns="0" rIns="0" bIns="0" rtlCol="0" anchor="ctr"/>
          <a:lstStyle/>
          <a:p>
            <a:pPr marL="0" indent="0">
              <a:buNone/>
            </a:pPr>
            <a:r>
              <a:rPr lang="en-US" sz="12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01</a:t>
            </a:r>
            <a:endParaRPr lang="en-US" sz="1250" dirty="0"/>
          </a:p>
        </p:txBody>
      </p:sp>
      <p:sp>
        <p:nvSpPr>
          <p:cNvPr id="14" name="Text 10"/>
          <p:cNvSpPr/>
          <p:nvPr/>
        </p:nvSpPr>
        <p:spPr>
          <a:xfrm>
            <a:off x="804672" y="3108960"/>
            <a:ext cx="2194560" cy="292608"/>
          </a:xfrm>
          <a:prstGeom prst="rect">
            <a:avLst/>
          </a:prstGeom>
          <a:noFill/>
        </p:spPr>
        <p:txBody>
          <a:bodyPr wrap="square" lIns="0" tIns="0" rIns="0" bIns="0" rtlCol="0" anchor="ctr"/>
          <a:lstStyle/>
          <a:p>
            <a:pPr marL="0" indent="0">
              <a:buNone/>
            </a:pPr>
            <a:r>
              <a:rPr lang="en-US" sz="1200" b="1" dirty="0">
                <a:solidFill>
                  <a:srgbClr val="0F2C55"/>
                </a:solidFill>
                <a:latin typeface="微软雅黑" pitchFamily="34" charset="0"/>
                <a:ea typeface="微软雅黑" pitchFamily="34" charset="-122"/>
                <a:cs typeface="微软雅黑" pitchFamily="34" charset="-120"/>
              </a:rPr>
              <a:t>预防性维护</a:t>
            </a:r>
            <a:endParaRPr lang="en-US" sz="1200" dirty="0"/>
          </a:p>
        </p:txBody>
      </p:sp>
      <p:sp>
        <p:nvSpPr>
          <p:cNvPr id="15" name="Text 11"/>
          <p:cNvSpPr/>
          <p:nvPr/>
        </p:nvSpPr>
        <p:spPr>
          <a:xfrm>
            <a:off x="804672" y="3456432"/>
            <a:ext cx="2194560" cy="146304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制定设备巡检及维护计划</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检查设备运行状态、告警和关键参数</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开展清洁、紧固、测试及必要保养</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提前识别潜在故障和运行风险</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形成巡检记录及维护报告</a:t>
            </a:r>
            <a:endParaRPr lang="en-US" sz="950" dirty="0"/>
          </a:p>
        </p:txBody>
      </p:sp>
      <p:sp>
        <p:nvSpPr>
          <p:cNvPr id="16" name="Shape 12"/>
          <p:cNvSpPr/>
          <p:nvPr/>
        </p:nvSpPr>
        <p:spPr>
          <a:xfrm>
            <a:off x="3364992" y="2322576"/>
            <a:ext cx="2651760" cy="2761488"/>
          </a:xfrm>
          <a:prstGeom prst="roundRect">
            <a:avLst>
              <a:gd name="adj" fmla="val 189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7" name="Shape 13"/>
          <p:cNvSpPr/>
          <p:nvPr/>
        </p:nvSpPr>
        <p:spPr>
          <a:xfrm>
            <a:off x="3602736" y="2523744"/>
            <a:ext cx="457200" cy="457200"/>
          </a:xfrm>
          <a:prstGeom prst="ellipse">
            <a:avLst/>
          </a:prstGeom>
          <a:solidFill>
            <a:srgbClr val="E8F1FE"/>
          </a:solidFill>
          <a:ln w="9525">
            <a:solidFill>
              <a:srgbClr val="B4CFF3"/>
            </a:solidFill>
            <a:prstDash val="solid"/>
          </a:ln>
        </p:spPr>
      </p:sp>
      <p:pic>
        <p:nvPicPr>
          <p:cNvPr id="18" name="Image 2" descr="icons/alert.png"/>
          <p:cNvPicPr>
            <a:picLocks noChangeAspect="1"/>
          </p:cNvPicPr>
          <p:nvPr/>
        </p:nvPicPr>
        <p:blipFill>
          <a:blip r:embed="rId3"/>
          <a:stretch>
            <a:fillRect/>
          </a:stretch>
        </p:blipFill>
        <p:spPr>
          <a:xfrm>
            <a:off x="3717036" y="2638044"/>
            <a:ext cx="228600" cy="228600"/>
          </a:xfrm>
          <a:prstGeom prst="rect">
            <a:avLst/>
          </a:prstGeom>
        </p:spPr>
      </p:pic>
      <p:sp>
        <p:nvSpPr>
          <p:cNvPr id="19" name="Text 14"/>
          <p:cNvSpPr/>
          <p:nvPr/>
        </p:nvSpPr>
        <p:spPr>
          <a:xfrm>
            <a:off x="4187952" y="2542032"/>
            <a:ext cx="548640" cy="248478"/>
          </a:xfrm>
          <a:prstGeom prst="rect">
            <a:avLst/>
          </a:prstGeom>
          <a:noFill/>
        </p:spPr>
        <p:txBody>
          <a:bodyPr wrap="square" lIns="0" tIns="0" rIns="0" bIns="0" rtlCol="0" anchor="ctr"/>
          <a:lstStyle/>
          <a:p>
            <a:pPr marL="0" indent="0">
              <a:buNone/>
            </a:pPr>
            <a:r>
              <a:rPr lang="en-US" sz="12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02</a:t>
            </a:r>
            <a:endParaRPr lang="en-US" sz="1250" dirty="0"/>
          </a:p>
        </p:txBody>
      </p:sp>
      <p:sp>
        <p:nvSpPr>
          <p:cNvPr id="20" name="Text 15"/>
          <p:cNvSpPr/>
          <p:nvPr/>
        </p:nvSpPr>
        <p:spPr>
          <a:xfrm>
            <a:off x="3602736" y="3108960"/>
            <a:ext cx="2194560" cy="292608"/>
          </a:xfrm>
          <a:prstGeom prst="rect">
            <a:avLst/>
          </a:prstGeom>
          <a:noFill/>
        </p:spPr>
        <p:txBody>
          <a:bodyPr wrap="square" lIns="0" tIns="0" rIns="0" bIns="0" rtlCol="0" anchor="ctr"/>
          <a:lstStyle/>
          <a:p>
            <a:pPr marL="0" indent="0">
              <a:buNone/>
            </a:pPr>
            <a:r>
              <a:rPr lang="en-US" sz="1200" b="1" dirty="0">
                <a:solidFill>
                  <a:srgbClr val="0F2C55"/>
                </a:solidFill>
                <a:latin typeface="微软雅黑" pitchFamily="34" charset="0"/>
                <a:ea typeface="微软雅黑" pitchFamily="34" charset="-122"/>
                <a:cs typeface="微软雅黑" pitchFamily="34" charset="-120"/>
              </a:rPr>
              <a:t>故障响应与恢复</a:t>
            </a:r>
            <a:endParaRPr lang="en-US" sz="1200" dirty="0"/>
          </a:p>
        </p:txBody>
      </p:sp>
      <p:sp>
        <p:nvSpPr>
          <p:cNvPr id="21" name="Text 16"/>
          <p:cNvSpPr/>
          <p:nvPr/>
        </p:nvSpPr>
        <p:spPr>
          <a:xfrm>
            <a:off x="3602736" y="3456432"/>
            <a:ext cx="2194560" cy="146304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提供远程诊断和现场技术支持</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分析设备、通信及系统接口故障</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协调相关设备商和专业技术人员</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完成故障处理、功能恢复和结果验证</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提供故障原因及改进建议</a:t>
            </a:r>
            <a:endParaRPr lang="en-US" sz="950" dirty="0"/>
          </a:p>
        </p:txBody>
      </p:sp>
      <p:sp>
        <p:nvSpPr>
          <p:cNvPr id="22" name="Shape 17"/>
          <p:cNvSpPr/>
          <p:nvPr/>
        </p:nvSpPr>
        <p:spPr>
          <a:xfrm>
            <a:off x="6163056" y="2322576"/>
            <a:ext cx="2651760" cy="2761488"/>
          </a:xfrm>
          <a:prstGeom prst="roundRect">
            <a:avLst>
              <a:gd name="adj" fmla="val 189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3" name="Shape 18"/>
          <p:cNvSpPr/>
          <p:nvPr/>
        </p:nvSpPr>
        <p:spPr>
          <a:xfrm>
            <a:off x="6400800" y="2523744"/>
            <a:ext cx="457200" cy="457200"/>
          </a:xfrm>
          <a:prstGeom prst="ellipse">
            <a:avLst/>
          </a:prstGeom>
          <a:solidFill>
            <a:srgbClr val="E8F1FE"/>
          </a:solidFill>
          <a:ln w="9525">
            <a:solidFill>
              <a:srgbClr val="B4CFF3"/>
            </a:solidFill>
            <a:prstDash val="solid"/>
          </a:ln>
        </p:spPr>
      </p:sp>
      <p:pic>
        <p:nvPicPr>
          <p:cNvPr id="24" name="Image 3" descr="icons/package.png"/>
          <p:cNvPicPr>
            <a:picLocks noChangeAspect="1"/>
          </p:cNvPicPr>
          <p:nvPr/>
        </p:nvPicPr>
        <p:blipFill>
          <a:blip r:embed="rId4"/>
          <a:stretch>
            <a:fillRect/>
          </a:stretch>
        </p:blipFill>
        <p:spPr>
          <a:xfrm>
            <a:off x="6515100" y="2638044"/>
            <a:ext cx="228600" cy="228600"/>
          </a:xfrm>
          <a:prstGeom prst="rect">
            <a:avLst/>
          </a:prstGeom>
        </p:spPr>
      </p:pic>
      <p:sp>
        <p:nvSpPr>
          <p:cNvPr id="25" name="Text 19"/>
          <p:cNvSpPr/>
          <p:nvPr/>
        </p:nvSpPr>
        <p:spPr>
          <a:xfrm>
            <a:off x="6986016" y="2542032"/>
            <a:ext cx="548640" cy="248478"/>
          </a:xfrm>
          <a:prstGeom prst="rect">
            <a:avLst/>
          </a:prstGeom>
          <a:noFill/>
        </p:spPr>
        <p:txBody>
          <a:bodyPr wrap="square" lIns="0" tIns="0" rIns="0" bIns="0" rtlCol="0" anchor="ctr"/>
          <a:lstStyle/>
          <a:p>
            <a:pPr marL="0" indent="0">
              <a:buNone/>
            </a:pPr>
            <a:r>
              <a:rPr lang="en-US" sz="12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03</a:t>
            </a:r>
            <a:endParaRPr lang="en-US" sz="1250" dirty="0"/>
          </a:p>
        </p:txBody>
      </p:sp>
      <p:sp>
        <p:nvSpPr>
          <p:cNvPr id="26" name="Text 20"/>
          <p:cNvSpPr/>
          <p:nvPr/>
        </p:nvSpPr>
        <p:spPr>
          <a:xfrm>
            <a:off x="6400800" y="3108960"/>
            <a:ext cx="2194560" cy="292608"/>
          </a:xfrm>
          <a:prstGeom prst="rect">
            <a:avLst/>
          </a:prstGeom>
          <a:noFill/>
        </p:spPr>
        <p:txBody>
          <a:bodyPr wrap="square" lIns="0" tIns="0" rIns="0" bIns="0" rtlCol="0" anchor="ctr"/>
          <a:lstStyle/>
          <a:p>
            <a:pPr marL="0" indent="0">
              <a:buNone/>
            </a:pPr>
            <a:r>
              <a:rPr lang="en-US" sz="1200" b="1" dirty="0">
                <a:solidFill>
                  <a:srgbClr val="0F2C55"/>
                </a:solidFill>
                <a:latin typeface="微软雅黑" pitchFamily="34" charset="0"/>
                <a:ea typeface="微软雅黑" pitchFamily="34" charset="-122"/>
                <a:cs typeface="微软雅黑" pitchFamily="34" charset="-120"/>
              </a:rPr>
              <a:t>备件与设备支持</a:t>
            </a:r>
            <a:endParaRPr lang="en-US" sz="1200" dirty="0"/>
          </a:p>
        </p:txBody>
      </p:sp>
      <p:sp>
        <p:nvSpPr>
          <p:cNvPr id="27" name="Text 21"/>
          <p:cNvSpPr/>
          <p:nvPr/>
        </p:nvSpPr>
        <p:spPr>
          <a:xfrm>
            <a:off x="6400800" y="3456432"/>
            <a:ext cx="2194560" cy="146304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协助制定关键备件及耗材清单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提供备件、替代设备及升级方案</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协调采购、运输、更换和调试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支持设备质保及供应商技术沟通</a:t>
            </a:r>
            <a:endParaRPr lang="en-US" sz="950" dirty="0"/>
          </a:p>
        </p:txBody>
      </p:sp>
      <p:sp>
        <p:nvSpPr>
          <p:cNvPr id="28" name="Shape 22"/>
          <p:cNvSpPr/>
          <p:nvPr/>
        </p:nvSpPr>
        <p:spPr>
          <a:xfrm>
            <a:off x="8961120" y="2322576"/>
            <a:ext cx="2651760" cy="2761488"/>
          </a:xfrm>
          <a:prstGeom prst="roundRect">
            <a:avLst>
              <a:gd name="adj" fmla="val 1897"/>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9" name="Shape 23"/>
          <p:cNvSpPr/>
          <p:nvPr/>
        </p:nvSpPr>
        <p:spPr>
          <a:xfrm>
            <a:off x="9198864" y="2523744"/>
            <a:ext cx="457200" cy="457200"/>
          </a:xfrm>
          <a:prstGeom prst="ellipse">
            <a:avLst/>
          </a:prstGeom>
          <a:solidFill>
            <a:srgbClr val="E8F1FE"/>
          </a:solidFill>
          <a:ln w="9525">
            <a:solidFill>
              <a:srgbClr val="B4CFF3"/>
            </a:solidFill>
            <a:prstDash val="solid"/>
          </a:ln>
        </p:spPr>
      </p:sp>
      <p:pic>
        <p:nvPicPr>
          <p:cNvPr id="30" name="Image 4" descr="icons/trending.png"/>
          <p:cNvPicPr>
            <a:picLocks noChangeAspect="1"/>
          </p:cNvPicPr>
          <p:nvPr/>
        </p:nvPicPr>
        <p:blipFill>
          <a:blip r:embed="rId5"/>
          <a:stretch>
            <a:fillRect/>
          </a:stretch>
        </p:blipFill>
        <p:spPr>
          <a:xfrm>
            <a:off x="9313164" y="2638044"/>
            <a:ext cx="228600" cy="228600"/>
          </a:xfrm>
          <a:prstGeom prst="rect">
            <a:avLst/>
          </a:prstGeom>
        </p:spPr>
      </p:pic>
      <p:sp>
        <p:nvSpPr>
          <p:cNvPr id="31" name="Text 24"/>
          <p:cNvSpPr/>
          <p:nvPr/>
        </p:nvSpPr>
        <p:spPr>
          <a:xfrm>
            <a:off x="9784080" y="2542032"/>
            <a:ext cx="548640" cy="248478"/>
          </a:xfrm>
          <a:prstGeom prst="rect">
            <a:avLst/>
          </a:prstGeom>
          <a:noFill/>
        </p:spPr>
        <p:txBody>
          <a:bodyPr wrap="square" lIns="0" tIns="0" rIns="0" bIns="0" rtlCol="0" anchor="ctr"/>
          <a:lstStyle/>
          <a:p>
            <a:pPr marL="0" indent="0">
              <a:buNone/>
            </a:pPr>
            <a:r>
              <a:rPr lang="en-US" sz="125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04</a:t>
            </a:r>
            <a:endParaRPr lang="en-US" sz="1250" dirty="0"/>
          </a:p>
        </p:txBody>
      </p:sp>
      <p:sp>
        <p:nvSpPr>
          <p:cNvPr id="32" name="Text 25"/>
          <p:cNvSpPr/>
          <p:nvPr/>
        </p:nvSpPr>
        <p:spPr>
          <a:xfrm>
            <a:off x="9198864" y="3108960"/>
            <a:ext cx="2194560" cy="292608"/>
          </a:xfrm>
          <a:prstGeom prst="rect">
            <a:avLst/>
          </a:prstGeom>
          <a:noFill/>
        </p:spPr>
        <p:txBody>
          <a:bodyPr wrap="square" lIns="0" tIns="0" rIns="0" bIns="0" rtlCol="0" anchor="ctr"/>
          <a:lstStyle/>
          <a:p>
            <a:pPr marL="0" indent="0">
              <a:buNone/>
            </a:pPr>
            <a:r>
              <a:rPr lang="en-US" sz="1200" b="1" dirty="0">
                <a:solidFill>
                  <a:srgbClr val="0F2C55"/>
                </a:solidFill>
                <a:latin typeface="微软雅黑" pitchFamily="34" charset="0"/>
                <a:ea typeface="微软雅黑" pitchFamily="34" charset="-122"/>
                <a:cs typeface="微软雅黑" pitchFamily="34" charset="-120"/>
              </a:rPr>
              <a:t>系统优化与技术改造</a:t>
            </a:r>
            <a:endParaRPr lang="en-US" sz="1200" dirty="0"/>
          </a:p>
        </p:txBody>
      </p:sp>
      <p:sp>
        <p:nvSpPr>
          <p:cNvPr id="33" name="Text 26"/>
          <p:cNvSpPr/>
          <p:nvPr/>
        </p:nvSpPr>
        <p:spPr>
          <a:xfrm>
            <a:off x="9198864" y="3456432"/>
            <a:ext cx="2194560" cy="1463040"/>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优化设备参数、控制逻辑和系统配置</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支持设备扩容、接口改造及功能升级</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改善系统稳定性、维护效率和可管理性</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为设备更新及后续项目提供技术建议</a:t>
            </a:r>
            <a:endParaRPr lang="en-US" sz="950" dirty="0"/>
          </a:p>
        </p:txBody>
      </p:sp>
      <p:sp>
        <p:nvSpPr>
          <p:cNvPr id="34" name="Text 27"/>
          <p:cNvSpPr/>
          <p:nvPr/>
        </p:nvSpPr>
        <p:spPr>
          <a:xfrm>
            <a:off x="566928" y="5266944"/>
            <a:ext cx="3657600" cy="292608"/>
          </a:xfrm>
          <a:prstGeom prst="rect">
            <a:avLst/>
          </a:prstGeom>
          <a:noFill/>
        </p:spPr>
        <p:txBody>
          <a:bodyPr wrap="square" lIns="0" tIns="0" rIns="0" bIns="0" rtlCol="0" anchor="ctr"/>
          <a:lstStyle/>
          <a:p>
            <a:pPr marL="0" indent="0">
              <a:buNone/>
            </a:pPr>
            <a:r>
              <a:rPr lang="en-US" sz="1400" b="1" dirty="0">
                <a:solidFill>
                  <a:srgbClr val="0E86C8"/>
                </a:solidFill>
                <a:latin typeface="微软雅黑" pitchFamily="34" charset="0"/>
                <a:ea typeface="微软雅黑" pitchFamily="34" charset="-122"/>
                <a:cs typeface="微软雅黑" pitchFamily="34" charset="-120"/>
              </a:rPr>
              <a:t>重点运维领域</a:t>
            </a:r>
            <a:endParaRPr lang="en-US" sz="1400" dirty="0"/>
          </a:p>
        </p:txBody>
      </p:sp>
      <p:sp>
        <p:nvSpPr>
          <p:cNvPr id="35" name="Shape 28"/>
          <p:cNvSpPr/>
          <p:nvPr/>
        </p:nvSpPr>
        <p:spPr>
          <a:xfrm>
            <a:off x="566928" y="5596128"/>
            <a:ext cx="2651760" cy="640080"/>
          </a:xfrm>
          <a:prstGeom prst="roundRect">
            <a:avLst>
              <a:gd name="adj" fmla="val 7857"/>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36" name="Shape 29"/>
          <p:cNvSpPr/>
          <p:nvPr/>
        </p:nvSpPr>
        <p:spPr>
          <a:xfrm>
            <a:off x="713232" y="5696712"/>
            <a:ext cx="420624" cy="420624"/>
          </a:xfrm>
          <a:prstGeom prst="ellipse">
            <a:avLst/>
          </a:prstGeom>
          <a:solidFill>
            <a:srgbClr val="E8F1FE"/>
          </a:solidFill>
          <a:ln w="9525">
            <a:solidFill>
              <a:srgbClr val="B4CFF3"/>
            </a:solidFill>
            <a:prstDash val="solid"/>
          </a:ln>
        </p:spPr>
      </p:sp>
      <p:pic>
        <p:nvPicPr>
          <p:cNvPr id="37" name="Image 5" descr="icons/server.png"/>
          <p:cNvPicPr>
            <a:picLocks noChangeAspect="1"/>
          </p:cNvPicPr>
          <p:nvPr/>
        </p:nvPicPr>
        <p:blipFill>
          <a:blip r:embed="rId6"/>
          <a:stretch>
            <a:fillRect/>
          </a:stretch>
        </p:blipFill>
        <p:spPr>
          <a:xfrm>
            <a:off x="818388" y="5801868"/>
            <a:ext cx="210312" cy="210312"/>
          </a:xfrm>
          <a:prstGeom prst="rect">
            <a:avLst/>
          </a:prstGeom>
        </p:spPr>
      </p:pic>
      <p:sp>
        <p:nvSpPr>
          <p:cNvPr id="38" name="Text 30"/>
          <p:cNvSpPr/>
          <p:nvPr/>
        </p:nvSpPr>
        <p:spPr>
          <a:xfrm>
            <a:off x="1207008" y="5596128"/>
            <a:ext cx="1920240" cy="640080"/>
          </a:xfrm>
          <a:prstGeom prst="rect">
            <a:avLst/>
          </a:prstGeom>
          <a:noFill/>
        </p:spPr>
        <p:txBody>
          <a:bodyPr wrap="square" lIns="0" tIns="0" rIns="0" bIns="0" rtlCol="0" anchor="ctr"/>
          <a:lstStyle/>
          <a:p>
            <a:pPr marL="0" indent="0">
              <a:buNone/>
            </a:pPr>
            <a:r>
              <a:rPr lang="en-US" sz="950" dirty="0">
                <a:solidFill>
                  <a:srgbClr val="0F2C55"/>
                </a:solidFill>
                <a:latin typeface="微软雅黑" pitchFamily="34" charset="0"/>
                <a:ea typeface="微软雅黑" pitchFamily="34" charset="-122"/>
                <a:cs typeface="微软雅黑" pitchFamily="34" charset="-120"/>
              </a:rPr>
              <a:t>数据中心及IT基础设施</a:t>
            </a:r>
            <a:endParaRPr lang="en-US" sz="950" dirty="0"/>
          </a:p>
        </p:txBody>
      </p:sp>
      <p:sp>
        <p:nvSpPr>
          <p:cNvPr id="39" name="Shape 31"/>
          <p:cNvSpPr/>
          <p:nvPr/>
        </p:nvSpPr>
        <p:spPr>
          <a:xfrm>
            <a:off x="3364992" y="5596128"/>
            <a:ext cx="2651760" cy="640080"/>
          </a:xfrm>
          <a:prstGeom prst="roundRect">
            <a:avLst>
              <a:gd name="adj" fmla="val 7857"/>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40" name="Shape 32"/>
          <p:cNvSpPr/>
          <p:nvPr/>
        </p:nvSpPr>
        <p:spPr>
          <a:xfrm>
            <a:off x="3511296" y="5696712"/>
            <a:ext cx="420624" cy="420624"/>
          </a:xfrm>
          <a:prstGeom prst="ellipse">
            <a:avLst/>
          </a:prstGeom>
          <a:solidFill>
            <a:srgbClr val="E8F1FE"/>
          </a:solidFill>
          <a:ln w="9525">
            <a:solidFill>
              <a:srgbClr val="B4CFF3"/>
            </a:solidFill>
            <a:prstDash val="solid"/>
          </a:ln>
        </p:spPr>
      </p:sp>
      <p:pic>
        <p:nvPicPr>
          <p:cNvPr id="41" name="Image 6" descr="icons/cpu.png"/>
          <p:cNvPicPr>
            <a:picLocks noChangeAspect="1"/>
          </p:cNvPicPr>
          <p:nvPr/>
        </p:nvPicPr>
        <p:blipFill>
          <a:blip r:embed="rId7"/>
          <a:stretch>
            <a:fillRect/>
          </a:stretch>
        </p:blipFill>
        <p:spPr>
          <a:xfrm>
            <a:off x="3616452" y="5801868"/>
            <a:ext cx="210312" cy="210312"/>
          </a:xfrm>
          <a:prstGeom prst="rect">
            <a:avLst/>
          </a:prstGeom>
        </p:spPr>
      </p:pic>
      <p:sp>
        <p:nvSpPr>
          <p:cNvPr id="42" name="Text 33"/>
          <p:cNvSpPr/>
          <p:nvPr/>
        </p:nvSpPr>
        <p:spPr>
          <a:xfrm>
            <a:off x="4005072" y="5596128"/>
            <a:ext cx="1920240" cy="640080"/>
          </a:xfrm>
          <a:prstGeom prst="rect">
            <a:avLst/>
          </a:prstGeom>
          <a:noFill/>
        </p:spPr>
        <p:txBody>
          <a:bodyPr wrap="square" lIns="0" tIns="0" rIns="0" bIns="0" rtlCol="0" anchor="ctr"/>
          <a:lstStyle/>
          <a:p>
            <a:pPr marL="0" indent="0">
              <a:buNone/>
            </a:pPr>
            <a:r>
              <a:rPr lang="en-US" sz="950" dirty="0">
                <a:solidFill>
                  <a:srgbClr val="0F2C55"/>
                </a:solidFill>
                <a:latin typeface="微软雅黑" pitchFamily="34" charset="0"/>
                <a:ea typeface="微软雅黑" pitchFamily="34" charset="-122"/>
                <a:cs typeface="微软雅黑" pitchFamily="34" charset="-120"/>
              </a:rPr>
              <a:t>工业自动化设备与生产系统</a:t>
            </a:r>
            <a:endParaRPr lang="en-US" sz="950" dirty="0"/>
          </a:p>
        </p:txBody>
      </p:sp>
      <p:sp>
        <p:nvSpPr>
          <p:cNvPr id="43" name="Shape 34"/>
          <p:cNvSpPr/>
          <p:nvPr/>
        </p:nvSpPr>
        <p:spPr>
          <a:xfrm>
            <a:off x="6163056" y="5596128"/>
            <a:ext cx="2651760" cy="640080"/>
          </a:xfrm>
          <a:prstGeom prst="roundRect">
            <a:avLst>
              <a:gd name="adj" fmla="val 7857"/>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44" name="Shape 35"/>
          <p:cNvSpPr/>
          <p:nvPr/>
        </p:nvSpPr>
        <p:spPr>
          <a:xfrm>
            <a:off x="6309360" y="5696712"/>
            <a:ext cx="420624" cy="420624"/>
          </a:xfrm>
          <a:prstGeom prst="ellipse">
            <a:avLst/>
          </a:prstGeom>
          <a:solidFill>
            <a:srgbClr val="E8F1FE"/>
          </a:solidFill>
          <a:ln w="9525">
            <a:solidFill>
              <a:srgbClr val="B4CFF3"/>
            </a:solidFill>
            <a:prstDash val="solid"/>
          </a:ln>
        </p:spPr>
      </p:sp>
      <p:pic>
        <p:nvPicPr>
          <p:cNvPr id="45" name="Image 7" descr="icons/wifi.png"/>
          <p:cNvPicPr>
            <a:picLocks noChangeAspect="1"/>
          </p:cNvPicPr>
          <p:nvPr/>
        </p:nvPicPr>
        <p:blipFill>
          <a:blip r:embed="rId8"/>
          <a:stretch>
            <a:fillRect/>
          </a:stretch>
        </p:blipFill>
        <p:spPr>
          <a:xfrm>
            <a:off x="6414516" y="5801868"/>
            <a:ext cx="210312" cy="210312"/>
          </a:xfrm>
          <a:prstGeom prst="rect">
            <a:avLst/>
          </a:prstGeom>
        </p:spPr>
      </p:pic>
      <p:sp>
        <p:nvSpPr>
          <p:cNvPr id="46" name="Text 36"/>
          <p:cNvSpPr/>
          <p:nvPr/>
        </p:nvSpPr>
        <p:spPr>
          <a:xfrm>
            <a:off x="6803136" y="5596128"/>
            <a:ext cx="1920240" cy="640080"/>
          </a:xfrm>
          <a:prstGeom prst="rect">
            <a:avLst/>
          </a:prstGeom>
          <a:noFill/>
        </p:spPr>
        <p:txBody>
          <a:bodyPr wrap="square" lIns="0" tIns="0" rIns="0" bIns="0" rtlCol="0" anchor="ctr"/>
          <a:lstStyle/>
          <a:p>
            <a:pPr marL="0" indent="0">
              <a:buNone/>
            </a:pPr>
            <a:r>
              <a:rPr lang="en-US" sz="950" dirty="0">
                <a:solidFill>
                  <a:srgbClr val="0F2C55"/>
                </a:solidFill>
                <a:latin typeface="微软雅黑" pitchFamily="34" charset="0"/>
                <a:ea typeface="微软雅黑" pitchFamily="34" charset="-122"/>
                <a:cs typeface="微软雅黑" pitchFamily="34" charset="-120"/>
              </a:rPr>
              <a:t>楼宇BMS、网络及弱电系统</a:t>
            </a:r>
            <a:endParaRPr lang="en-US" sz="950" dirty="0"/>
          </a:p>
        </p:txBody>
      </p:sp>
      <p:sp>
        <p:nvSpPr>
          <p:cNvPr id="47" name="Shape 37"/>
          <p:cNvSpPr/>
          <p:nvPr/>
        </p:nvSpPr>
        <p:spPr>
          <a:xfrm>
            <a:off x="8961120" y="5596128"/>
            <a:ext cx="2651760" cy="640080"/>
          </a:xfrm>
          <a:prstGeom prst="roundRect">
            <a:avLst>
              <a:gd name="adj" fmla="val 7857"/>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48" name="Shape 38"/>
          <p:cNvSpPr/>
          <p:nvPr/>
        </p:nvSpPr>
        <p:spPr>
          <a:xfrm>
            <a:off x="9107424" y="5696712"/>
            <a:ext cx="420624" cy="420624"/>
          </a:xfrm>
          <a:prstGeom prst="ellipse">
            <a:avLst/>
          </a:prstGeom>
          <a:solidFill>
            <a:srgbClr val="E8F1FE"/>
          </a:solidFill>
          <a:ln w="9525">
            <a:solidFill>
              <a:srgbClr val="B4CFF3"/>
            </a:solidFill>
            <a:prstDash val="solid"/>
          </a:ln>
        </p:spPr>
      </p:sp>
      <p:pic>
        <p:nvPicPr>
          <p:cNvPr id="49" name="Image 8" descr="icons/battery.png"/>
          <p:cNvPicPr>
            <a:picLocks noChangeAspect="1"/>
          </p:cNvPicPr>
          <p:nvPr/>
        </p:nvPicPr>
        <p:blipFill>
          <a:blip r:embed="rId9"/>
          <a:stretch>
            <a:fillRect/>
          </a:stretch>
        </p:blipFill>
        <p:spPr>
          <a:xfrm>
            <a:off x="9212580" y="5801868"/>
            <a:ext cx="210312" cy="210312"/>
          </a:xfrm>
          <a:prstGeom prst="rect">
            <a:avLst/>
          </a:prstGeom>
        </p:spPr>
      </p:pic>
      <p:sp>
        <p:nvSpPr>
          <p:cNvPr id="50" name="Text 39"/>
          <p:cNvSpPr/>
          <p:nvPr/>
        </p:nvSpPr>
        <p:spPr>
          <a:xfrm>
            <a:off x="9601200" y="5596128"/>
            <a:ext cx="1920240" cy="640080"/>
          </a:xfrm>
          <a:prstGeom prst="rect">
            <a:avLst/>
          </a:prstGeom>
          <a:noFill/>
        </p:spPr>
        <p:txBody>
          <a:bodyPr wrap="square" lIns="0" tIns="0" rIns="0" bIns="0" rtlCol="0" anchor="ctr"/>
          <a:lstStyle/>
          <a:p>
            <a:pPr marL="0" indent="0">
              <a:buNone/>
            </a:pPr>
            <a:r>
              <a:rPr lang="en-US" sz="950" dirty="0">
                <a:solidFill>
                  <a:srgbClr val="0F2C55"/>
                </a:solidFill>
                <a:latin typeface="微软雅黑" pitchFamily="34" charset="0"/>
                <a:ea typeface="微软雅黑" pitchFamily="34" charset="-122"/>
                <a:cs typeface="微软雅黑" pitchFamily="34" charset="-120"/>
              </a:rPr>
              <a:t>储能设备、EMS和电池BMS系统</a:t>
            </a:r>
            <a:endParaRPr lang="en-US" sz="950" dirty="0"/>
          </a:p>
        </p:txBody>
      </p:sp>
      <p:sp>
        <p:nvSpPr>
          <p:cNvPr id="51" name="Text 40"/>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0.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核心竞争优势</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OUR ADVANTAGES / 10</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本地实体、设备资源与工程能力形成一体化交付优势</a:t>
            </a:r>
            <a:endParaRPr lang="en-US" sz="2800" dirty="0"/>
          </a:p>
        </p:txBody>
      </p:sp>
      <p:sp>
        <p:nvSpPr>
          <p:cNvPr id="7" name="Shape 4"/>
          <p:cNvSpPr/>
          <p:nvPr/>
        </p:nvSpPr>
        <p:spPr>
          <a:xfrm>
            <a:off x="56692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04672" y="1810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01</a:t>
            </a:r>
            <a:endParaRPr lang="en-US" sz="3200" dirty="0"/>
          </a:p>
        </p:txBody>
      </p:sp>
      <p:sp>
        <p:nvSpPr>
          <p:cNvPr id="9" name="Shape 6"/>
          <p:cNvSpPr/>
          <p:nvPr/>
        </p:nvSpPr>
        <p:spPr>
          <a:xfrm>
            <a:off x="3307385" y="1847088"/>
            <a:ext cx="512064" cy="512064"/>
          </a:xfrm>
          <a:prstGeom prst="ellipse">
            <a:avLst/>
          </a:prstGeom>
          <a:solidFill>
            <a:srgbClr val="E8F1FE"/>
          </a:solidFill>
          <a:ln w="9525">
            <a:solidFill>
              <a:srgbClr val="B4CFF3"/>
            </a:solidFill>
            <a:prstDash val="solid"/>
          </a:ln>
        </p:spPr>
      </p:sp>
      <p:pic>
        <p:nvPicPr>
          <p:cNvPr id="10" name="Image 1" descr="icons/mapPin.png"/>
          <p:cNvPicPr>
            <a:picLocks noChangeAspect="1"/>
          </p:cNvPicPr>
          <p:nvPr/>
        </p:nvPicPr>
        <p:blipFill>
          <a:blip r:embed="rId2"/>
          <a:stretch>
            <a:fillRect/>
          </a:stretch>
        </p:blipFill>
        <p:spPr>
          <a:xfrm>
            <a:off x="3435401" y="1975104"/>
            <a:ext cx="256032" cy="256032"/>
          </a:xfrm>
          <a:prstGeom prst="rect">
            <a:avLst/>
          </a:prstGeom>
        </p:spPr>
      </p:pic>
      <p:sp>
        <p:nvSpPr>
          <p:cNvPr id="11" name="Text 7"/>
          <p:cNvSpPr/>
          <p:nvPr/>
        </p:nvSpPr>
        <p:spPr>
          <a:xfrm>
            <a:off x="804672" y="2414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北欧本地运营基础</a:t>
            </a:r>
            <a:endParaRPr lang="en-US" sz="1350" dirty="0"/>
          </a:p>
        </p:txBody>
      </p:sp>
      <p:sp>
        <p:nvSpPr>
          <p:cNvPr id="12" name="Text 8"/>
          <p:cNvSpPr/>
          <p:nvPr/>
        </p:nvSpPr>
        <p:spPr>
          <a:xfrm>
            <a:off x="804672" y="2779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N-STS在瑞典和芬兰设有本地公司，能够贴近客户和项目现场，持续开展项目协调、工程实施及售后支持。</a:t>
            </a:r>
            <a:endParaRPr lang="en-US" sz="950" dirty="0"/>
          </a:p>
        </p:txBody>
      </p:sp>
      <p:sp>
        <p:nvSpPr>
          <p:cNvPr id="13" name="Shape 9"/>
          <p:cNvSpPr/>
          <p:nvPr/>
        </p:nvSpPr>
        <p:spPr>
          <a:xfrm>
            <a:off x="4331513"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Text 10"/>
          <p:cNvSpPr/>
          <p:nvPr/>
        </p:nvSpPr>
        <p:spPr>
          <a:xfrm>
            <a:off x="4569257" y="1810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02</a:t>
            </a:r>
            <a:endParaRPr lang="en-US" sz="3200" dirty="0"/>
          </a:p>
        </p:txBody>
      </p:sp>
      <p:sp>
        <p:nvSpPr>
          <p:cNvPr id="15" name="Shape 11"/>
          <p:cNvSpPr/>
          <p:nvPr/>
        </p:nvSpPr>
        <p:spPr>
          <a:xfrm>
            <a:off x="7071970" y="1847088"/>
            <a:ext cx="512064" cy="512064"/>
          </a:xfrm>
          <a:prstGeom prst="ellipse">
            <a:avLst/>
          </a:prstGeom>
          <a:solidFill>
            <a:srgbClr val="E8F1FE"/>
          </a:solidFill>
          <a:ln w="9525">
            <a:solidFill>
              <a:srgbClr val="B4CFF3"/>
            </a:solidFill>
            <a:prstDash val="solid"/>
          </a:ln>
        </p:spPr>
      </p:sp>
      <p:pic>
        <p:nvPicPr>
          <p:cNvPr id="16" name="Image 2" descr="icons/gitMerge.png"/>
          <p:cNvPicPr>
            <a:picLocks noChangeAspect="1"/>
          </p:cNvPicPr>
          <p:nvPr/>
        </p:nvPicPr>
        <p:blipFill>
          <a:blip r:embed="rId3"/>
          <a:stretch>
            <a:fillRect/>
          </a:stretch>
        </p:blipFill>
        <p:spPr>
          <a:xfrm>
            <a:off x="7199986" y="1975104"/>
            <a:ext cx="256032" cy="256032"/>
          </a:xfrm>
          <a:prstGeom prst="rect">
            <a:avLst/>
          </a:prstGeom>
        </p:spPr>
      </p:pic>
      <p:sp>
        <p:nvSpPr>
          <p:cNvPr id="17" name="Text 12"/>
          <p:cNvSpPr/>
          <p:nvPr/>
        </p:nvSpPr>
        <p:spPr>
          <a:xfrm>
            <a:off x="4569257" y="2414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设备与服务一体化</a:t>
            </a:r>
            <a:endParaRPr lang="en-US" sz="1350" dirty="0"/>
          </a:p>
        </p:txBody>
      </p:sp>
      <p:sp>
        <p:nvSpPr>
          <p:cNvPr id="18" name="Text 13"/>
          <p:cNvSpPr/>
          <p:nvPr/>
        </p:nvSpPr>
        <p:spPr>
          <a:xfrm>
            <a:off x="4569257" y="2779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不仅提供设备选型和供应，还负责深化设计、现场安装、系统集成、调试验收及后续运维，减少设备供应与工程实施之间的脱节。</a:t>
            </a:r>
            <a:endParaRPr lang="en-US" sz="950" dirty="0"/>
          </a:p>
        </p:txBody>
      </p:sp>
      <p:sp>
        <p:nvSpPr>
          <p:cNvPr id="19" name="Shape 14"/>
          <p:cNvSpPr/>
          <p:nvPr/>
        </p:nvSpPr>
        <p:spPr>
          <a:xfrm>
            <a:off x="809609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Text 15"/>
          <p:cNvSpPr/>
          <p:nvPr/>
        </p:nvSpPr>
        <p:spPr>
          <a:xfrm>
            <a:off x="8333842" y="1810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03</a:t>
            </a:r>
            <a:endParaRPr lang="en-US" sz="3200" dirty="0"/>
          </a:p>
        </p:txBody>
      </p:sp>
      <p:sp>
        <p:nvSpPr>
          <p:cNvPr id="21" name="Shape 16"/>
          <p:cNvSpPr/>
          <p:nvPr/>
        </p:nvSpPr>
        <p:spPr>
          <a:xfrm>
            <a:off x="10836554" y="1847088"/>
            <a:ext cx="512064" cy="512064"/>
          </a:xfrm>
          <a:prstGeom prst="ellipse">
            <a:avLst/>
          </a:prstGeom>
          <a:solidFill>
            <a:srgbClr val="E8F1FE"/>
          </a:solidFill>
          <a:ln w="9525">
            <a:solidFill>
              <a:srgbClr val="B4CFF3"/>
            </a:solidFill>
            <a:prstDash val="solid"/>
          </a:ln>
        </p:spPr>
      </p:sp>
      <p:pic>
        <p:nvPicPr>
          <p:cNvPr id="22" name="Image 3" descr="icons/share.png"/>
          <p:cNvPicPr>
            <a:picLocks noChangeAspect="1"/>
          </p:cNvPicPr>
          <p:nvPr/>
        </p:nvPicPr>
        <p:blipFill>
          <a:blip r:embed="rId4"/>
          <a:stretch>
            <a:fillRect/>
          </a:stretch>
        </p:blipFill>
        <p:spPr>
          <a:xfrm>
            <a:off x="10964570" y="1975104"/>
            <a:ext cx="256032" cy="256032"/>
          </a:xfrm>
          <a:prstGeom prst="rect">
            <a:avLst/>
          </a:prstGeom>
        </p:spPr>
      </p:pic>
      <p:sp>
        <p:nvSpPr>
          <p:cNvPr id="23" name="Text 17"/>
          <p:cNvSpPr/>
          <p:nvPr/>
        </p:nvSpPr>
        <p:spPr>
          <a:xfrm>
            <a:off x="8333842" y="2414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跨境项目协同能力</a:t>
            </a:r>
            <a:endParaRPr lang="en-US" sz="1350" dirty="0"/>
          </a:p>
        </p:txBody>
      </p:sp>
      <p:sp>
        <p:nvSpPr>
          <p:cNvPr id="24" name="Text 18"/>
          <p:cNvSpPr/>
          <p:nvPr/>
        </p:nvSpPr>
        <p:spPr>
          <a:xfrm>
            <a:off x="8333842" y="2779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连接欧洲客户、设备供应商和中国出海企业，协助完成技术澄清、商务协调、现场沟通及交付文件管理。</a:t>
            </a:r>
            <a:endParaRPr lang="en-US" sz="950" dirty="0"/>
          </a:p>
        </p:txBody>
      </p:sp>
      <p:sp>
        <p:nvSpPr>
          <p:cNvPr id="25" name="Shape 19"/>
          <p:cNvSpPr/>
          <p:nvPr/>
        </p:nvSpPr>
        <p:spPr>
          <a:xfrm>
            <a:off x="56692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6" name="Text 20"/>
          <p:cNvSpPr/>
          <p:nvPr/>
        </p:nvSpPr>
        <p:spPr>
          <a:xfrm>
            <a:off x="804672" y="4096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04</a:t>
            </a:r>
            <a:endParaRPr lang="en-US" sz="3200" dirty="0"/>
          </a:p>
        </p:txBody>
      </p:sp>
      <p:sp>
        <p:nvSpPr>
          <p:cNvPr id="27" name="Shape 21"/>
          <p:cNvSpPr/>
          <p:nvPr/>
        </p:nvSpPr>
        <p:spPr>
          <a:xfrm>
            <a:off x="3307385" y="4133088"/>
            <a:ext cx="512064" cy="512064"/>
          </a:xfrm>
          <a:prstGeom prst="ellipse">
            <a:avLst/>
          </a:prstGeom>
          <a:solidFill>
            <a:srgbClr val="E8F1FE"/>
          </a:solidFill>
          <a:ln w="9525">
            <a:solidFill>
              <a:srgbClr val="B4CFF3"/>
            </a:solidFill>
            <a:prstDash val="solid"/>
          </a:ln>
        </p:spPr>
      </p:sp>
      <p:pic>
        <p:nvPicPr>
          <p:cNvPr id="28" name="Image 4" descr="icons/grid.png"/>
          <p:cNvPicPr>
            <a:picLocks noChangeAspect="1"/>
          </p:cNvPicPr>
          <p:nvPr/>
        </p:nvPicPr>
        <p:blipFill>
          <a:blip r:embed="rId5"/>
          <a:stretch>
            <a:fillRect/>
          </a:stretch>
        </p:blipFill>
        <p:spPr>
          <a:xfrm>
            <a:off x="3435401" y="4261104"/>
            <a:ext cx="256032" cy="256032"/>
          </a:xfrm>
          <a:prstGeom prst="rect">
            <a:avLst/>
          </a:prstGeom>
        </p:spPr>
      </p:pic>
      <p:sp>
        <p:nvSpPr>
          <p:cNvPr id="29" name="Text 22"/>
          <p:cNvSpPr/>
          <p:nvPr/>
        </p:nvSpPr>
        <p:spPr>
          <a:xfrm>
            <a:off x="804672" y="4700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多专业技术覆盖</a:t>
            </a:r>
            <a:endParaRPr lang="en-US" sz="1350" dirty="0"/>
          </a:p>
        </p:txBody>
      </p:sp>
      <p:sp>
        <p:nvSpPr>
          <p:cNvPr id="30" name="Text 23"/>
          <p:cNvSpPr/>
          <p:nvPr/>
        </p:nvSpPr>
        <p:spPr>
          <a:xfrm>
            <a:off x="804672" y="5065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业务覆盖数据中心与IT基础设施、工业自动化、楼宇BMS、网络弱电、储能系统及相关工业配套领域。</a:t>
            </a:r>
            <a:endParaRPr lang="en-US" sz="950" dirty="0"/>
          </a:p>
        </p:txBody>
      </p:sp>
      <p:sp>
        <p:nvSpPr>
          <p:cNvPr id="31" name="Shape 24"/>
          <p:cNvSpPr/>
          <p:nvPr/>
        </p:nvSpPr>
        <p:spPr>
          <a:xfrm>
            <a:off x="4331513"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2" name="Text 25"/>
          <p:cNvSpPr/>
          <p:nvPr/>
        </p:nvSpPr>
        <p:spPr>
          <a:xfrm>
            <a:off x="4569257" y="4096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05</a:t>
            </a:r>
            <a:endParaRPr lang="en-US" sz="3200" dirty="0"/>
          </a:p>
        </p:txBody>
      </p:sp>
      <p:sp>
        <p:nvSpPr>
          <p:cNvPr id="33" name="Shape 26"/>
          <p:cNvSpPr/>
          <p:nvPr/>
        </p:nvSpPr>
        <p:spPr>
          <a:xfrm>
            <a:off x="7071970" y="4133088"/>
            <a:ext cx="512064" cy="512064"/>
          </a:xfrm>
          <a:prstGeom prst="ellipse">
            <a:avLst/>
          </a:prstGeom>
          <a:solidFill>
            <a:srgbClr val="E8F1FE"/>
          </a:solidFill>
          <a:ln w="9525">
            <a:solidFill>
              <a:srgbClr val="B4CFF3"/>
            </a:solidFill>
            <a:prstDash val="solid"/>
          </a:ln>
        </p:spPr>
      </p:sp>
      <p:pic>
        <p:nvPicPr>
          <p:cNvPr id="34" name="Image 5" descr="icons/users.png"/>
          <p:cNvPicPr>
            <a:picLocks noChangeAspect="1"/>
          </p:cNvPicPr>
          <p:nvPr/>
        </p:nvPicPr>
        <p:blipFill>
          <a:blip r:embed="rId6"/>
          <a:stretch>
            <a:fillRect/>
          </a:stretch>
        </p:blipFill>
        <p:spPr>
          <a:xfrm>
            <a:off x="7199986" y="4261104"/>
            <a:ext cx="256032" cy="256032"/>
          </a:xfrm>
          <a:prstGeom prst="rect">
            <a:avLst/>
          </a:prstGeom>
        </p:spPr>
      </p:pic>
      <p:sp>
        <p:nvSpPr>
          <p:cNvPr id="35" name="Text 27"/>
          <p:cNvSpPr/>
          <p:nvPr/>
        </p:nvSpPr>
        <p:spPr>
          <a:xfrm>
            <a:off x="4569257" y="4700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灵活的欧洲资源网络</a:t>
            </a:r>
            <a:endParaRPr lang="en-US" sz="1350" dirty="0"/>
          </a:p>
        </p:txBody>
      </p:sp>
      <p:sp>
        <p:nvSpPr>
          <p:cNvPr id="36" name="Text 28"/>
          <p:cNvSpPr/>
          <p:nvPr/>
        </p:nvSpPr>
        <p:spPr>
          <a:xfrm>
            <a:off x="4569257" y="5065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依托近100人的欧洲工程技术合作资源网络，根据项目地点、专业、周期及人员档期组织相应的交付团队。</a:t>
            </a:r>
            <a:endParaRPr lang="en-US" sz="950" dirty="0"/>
          </a:p>
        </p:txBody>
      </p:sp>
      <p:sp>
        <p:nvSpPr>
          <p:cNvPr id="37" name="Shape 29"/>
          <p:cNvSpPr/>
          <p:nvPr/>
        </p:nvSpPr>
        <p:spPr>
          <a:xfrm>
            <a:off x="809609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8" name="Text 30"/>
          <p:cNvSpPr/>
          <p:nvPr/>
        </p:nvSpPr>
        <p:spPr>
          <a:xfrm>
            <a:off x="8333842" y="4096512"/>
            <a:ext cx="914400" cy="548640"/>
          </a:xfrm>
          <a:prstGeom prst="rect">
            <a:avLst/>
          </a:prstGeom>
          <a:noFill/>
        </p:spPr>
        <p:txBody>
          <a:bodyPr wrap="square" lIns="0" tIns="0" rIns="0" bIns="0" rtlCol="0" anchor="ctr"/>
          <a:lstStyle/>
          <a:p>
            <a:pPr marL="0" indent="0">
              <a:buNone/>
            </a:pPr>
            <a:r>
              <a:rPr lang="en-US" sz="3200" b="1" dirty="0">
                <a:solidFill>
                  <a:srgbClr val="86AADF"/>
                </a:solidFill>
                <a:latin typeface="Arial" panose="020B0604020202090204" pitchFamily="34" charset="0"/>
                <a:ea typeface="Arial" panose="020B0604020202090204" pitchFamily="34" charset="-122"/>
                <a:cs typeface="Arial" panose="020B0604020202090204" pitchFamily="34" charset="-120"/>
              </a:rPr>
              <a:t>06</a:t>
            </a:r>
            <a:endParaRPr lang="en-US" sz="3200" dirty="0"/>
          </a:p>
        </p:txBody>
      </p:sp>
      <p:sp>
        <p:nvSpPr>
          <p:cNvPr id="39" name="Shape 31"/>
          <p:cNvSpPr/>
          <p:nvPr/>
        </p:nvSpPr>
        <p:spPr>
          <a:xfrm>
            <a:off x="10836554" y="4133088"/>
            <a:ext cx="512064" cy="512064"/>
          </a:xfrm>
          <a:prstGeom prst="ellipse">
            <a:avLst/>
          </a:prstGeom>
          <a:solidFill>
            <a:srgbClr val="E8F1FE"/>
          </a:solidFill>
          <a:ln w="9525">
            <a:solidFill>
              <a:srgbClr val="B4CFF3"/>
            </a:solidFill>
            <a:prstDash val="solid"/>
          </a:ln>
        </p:spPr>
      </p:sp>
      <p:pic>
        <p:nvPicPr>
          <p:cNvPr id="40" name="Image 6" descr="icons/refresh.png"/>
          <p:cNvPicPr>
            <a:picLocks noChangeAspect="1"/>
          </p:cNvPicPr>
          <p:nvPr/>
        </p:nvPicPr>
        <p:blipFill>
          <a:blip r:embed="rId7"/>
          <a:stretch>
            <a:fillRect/>
          </a:stretch>
        </p:blipFill>
        <p:spPr>
          <a:xfrm>
            <a:off x="10964570" y="4261104"/>
            <a:ext cx="256032" cy="256032"/>
          </a:xfrm>
          <a:prstGeom prst="rect">
            <a:avLst/>
          </a:prstGeom>
        </p:spPr>
      </p:pic>
      <p:sp>
        <p:nvSpPr>
          <p:cNvPr id="41" name="Text 32"/>
          <p:cNvSpPr/>
          <p:nvPr/>
        </p:nvSpPr>
        <p:spPr>
          <a:xfrm>
            <a:off x="8333842" y="4700016"/>
            <a:ext cx="3063240" cy="292608"/>
          </a:xfrm>
          <a:prstGeom prst="rect">
            <a:avLst/>
          </a:prstGeom>
          <a:noFill/>
        </p:spPr>
        <p:txBody>
          <a:bodyPr wrap="square" lIns="0" tIns="0" rIns="0" bIns="0" rtlCol="0" anchor="ctr"/>
          <a:lstStyle/>
          <a:p>
            <a:pPr marL="0" indent="0">
              <a:buNone/>
            </a:pPr>
            <a:r>
              <a:rPr lang="en-US" sz="1350" b="1" dirty="0">
                <a:solidFill>
                  <a:srgbClr val="0F2C55"/>
                </a:solidFill>
                <a:latin typeface="微软雅黑" pitchFamily="34" charset="0"/>
                <a:ea typeface="微软雅黑" pitchFamily="34" charset="-122"/>
                <a:cs typeface="微软雅黑" pitchFamily="34" charset="-120"/>
              </a:rPr>
              <a:t>全生命周期项目支持</a:t>
            </a:r>
            <a:endParaRPr lang="en-US" sz="1350" dirty="0"/>
          </a:p>
        </p:txBody>
      </p:sp>
      <p:sp>
        <p:nvSpPr>
          <p:cNvPr id="42" name="Text 33"/>
          <p:cNvSpPr/>
          <p:nvPr/>
        </p:nvSpPr>
        <p:spPr>
          <a:xfrm>
            <a:off x="8333842" y="5065776"/>
            <a:ext cx="3063240" cy="868680"/>
          </a:xfrm>
          <a:prstGeom prst="rect">
            <a:avLst/>
          </a:prstGeom>
          <a:noFill/>
        </p:spPr>
        <p:txBody>
          <a:bodyPr wrap="square" lIns="0" tIns="0" rIns="0" bIns="0" rtlCol="0" anchor="t"/>
          <a:lstStyle/>
          <a:p>
            <a:pPr marL="0" indent="0">
              <a:lnSpc>
                <a:spcPts val="1300"/>
              </a:lnSpc>
              <a:buNone/>
            </a:pPr>
            <a:r>
              <a:rPr lang="en-US" sz="950" dirty="0">
                <a:solidFill>
                  <a:srgbClr val="44586F"/>
                </a:solidFill>
                <a:latin typeface="微软雅黑" pitchFamily="34" charset="0"/>
                <a:ea typeface="微软雅黑" pitchFamily="34" charset="-122"/>
                <a:cs typeface="微软雅黑" pitchFamily="34" charset="-120"/>
              </a:rPr>
              <a:t>从需求分析、深化设计和设备供应，到安装调试、运维和升级改造，为客户提供统一的项目协调窗口。</a:t>
            </a:r>
            <a:endParaRPr lang="en-US" sz="950" dirty="0"/>
          </a:p>
        </p:txBody>
      </p:sp>
      <p:sp>
        <p:nvSpPr>
          <p:cNvPr id="43" name="Text 34"/>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1.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核心团队代表项目经验 01 · 锂电池超级工厂自动化</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CASE 01 / 11</a:t>
            </a:r>
            <a:endParaRPr lang="en-US" sz="1000" dirty="0"/>
          </a:p>
        </p:txBody>
      </p:sp>
      <p:sp>
        <p:nvSpPr>
          <p:cNvPr id="6" name="Text 3"/>
          <p:cNvSpPr/>
          <p:nvPr/>
        </p:nvSpPr>
        <p:spPr>
          <a:xfrm>
            <a:off x="566928" y="694944"/>
            <a:ext cx="11057839" cy="530352"/>
          </a:xfrm>
          <a:prstGeom prst="rect">
            <a:avLst/>
          </a:prstGeom>
          <a:noFill/>
        </p:spPr>
        <p:txBody>
          <a:bodyPr wrap="square" lIns="0" tIns="0" rIns="0" bIns="0" rtlCol="0" anchor="ctr"/>
          <a:lstStyle/>
          <a:p>
            <a:pPr marL="0" indent="0">
              <a:buNone/>
            </a:pPr>
            <a:r>
              <a:rPr lang="en-US" sz="2700" b="1" dirty="0">
                <a:solidFill>
                  <a:srgbClr val="0F2C55"/>
                </a:solidFill>
                <a:latin typeface="微软雅黑" pitchFamily="34" charset="0"/>
                <a:ea typeface="微软雅黑" pitchFamily="34" charset="-122"/>
                <a:cs typeface="微软雅黑" pitchFamily="34" charset="-120"/>
              </a:rPr>
              <a:t>Northvolt Ett超级工厂（Skellefteå）</a:t>
            </a:r>
            <a:endParaRPr lang="en-US" sz="2700" dirty="0"/>
          </a:p>
        </p:txBody>
      </p:sp>
      <p:sp>
        <p:nvSpPr>
          <p:cNvPr id="7" name="Text 4"/>
          <p:cNvSpPr/>
          <p:nvPr/>
        </p:nvSpPr>
        <p:spPr>
          <a:xfrm>
            <a:off x="566928" y="1207008"/>
            <a:ext cx="11057839" cy="274320"/>
          </a:xfrm>
          <a:prstGeom prst="rect">
            <a:avLst/>
          </a:prstGeom>
          <a:noFill/>
        </p:spPr>
        <p:txBody>
          <a:bodyPr wrap="square" lIns="0" tIns="0" rIns="0" bIns="0" rtlCol="0" anchor="ctr"/>
          <a:lstStyle/>
          <a:p>
            <a:pPr marL="0" indent="0">
              <a:buNone/>
            </a:pPr>
            <a:r>
              <a:rPr lang="en-US" sz="1250" dirty="0">
                <a:solidFill>
                  <a:srgbClr val="5C718F"/>
                </a:solidFill>
                <a:latin typeface="微软雅黑" pitchFamily="34" charset="0"/>
                <a:ea typeface="微软雅黑" pitchFamily="34" charset="-122"/>
                <a:cs typeface="微软雅黑" pitchFamily="34" charset="-120"/>
              </a:rPr>
              <a:t>从设备安装、系统联调到投产支持与运行维护的持续参与</a:t>
            </a:r>
            <a:endParaRPr lang="en-US" sz="1250" dirty="0"/>
          </a:p>
        </p:txBody>
      </p:sp>
      <p:sp>
        <p:nvSpPr>
          <p:cNvPr id="8" name="Shape 5"/>
          <p:cNvSpPr/>
          <p:nvPr/>
        </p:nvSpPr>
        <p:spPr>
          <a:xfrm>
            <a:off x="566928"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9" name="Text 6"/>
          <p:cNvSpPr/>
          <p:nvPr/>
        </p:nvSpPr>
        <p:spPr>
          <a:xfrm>
            <a:off x="786384"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8条</a:t>
            </a:r>
            <a:endParaRPr lang="en-US" sz="2000" dirty="0"/>
          </a:p>
        </p:txBody>
      </p:sp>
      <p:sp>
        <p:nvSpPr>
          <p:cNvPr id="10" name="Text 7"/>
          <p:cNvSpPr/>
          <p:nvPr/>
        </p:nvSpPr>
        <p:spPr>
          <a:xfrm>
            <a:off x="786384"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核心团队参与支持的主要产线</a:t>
            </a:r>
            <a:endParaRPr lang="en-US" sz="900" dirty="0"/>
          </a:p>
        </p:txBody>
      </p:sp>
      <p:sp>
        <p:nvSpPr>
          <p:cNvPr id="11" name="Shape 8"/>
          <p:cNvSpPr/>
          <p:nvPr/>
        </p:nvSpPr>
        <p:spPr>
          <a:xfrm>
            <a:off x="3364992"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2" name="Text 9"/>
          <p:cNvSpPr/>
          <p:nvPr/>
        </p:nvSpPr>
        <p:spPr>
          <a:xfrm>
            <a:off x="3584448"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100+台 · 8类</a:t>
            </a:r>
            <a:endParaRPr lang="en-US" sz="2000" dirty="0"/>
          </a:p>
        </p:txBody>
      </p:sp>
      <p:sp>
        <p:nvSpPr>
          <p:cNvPr id="13" name="Text 10"/>
          <p:cNvSpPr/>
          <p:nvPr/>
        </p:nvSpPr>
        <p:spPr>
          <a:xfrm>
            <a:off x="3584448"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累计经手的设备及工艺环节</a:t>
            </a:r>
            <a:endParaRPr lang="en-US" sz="900" dirty="0"/>
          </a:p>
        </p:txBody>
      </p:sp>
      <p:sp>
        <p:nvSpPr>
          <p:cNvPr id="14" name="Shape 11"/>
          <p:cNvSpPr/>
          <p:nvPr/>
        </p:nvSpPr>
        <p:spPr>
          <a:xfrm>
            <a:off x="6163056"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5" name="Text 12"/>
          <p:cNvSpPr/>
          <p:nvPr/>
        </p:nvSpPr>
        <p:spPr>
          <a:xfrm>
            <a:off x="6382512"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50人</a:t>
            </a:r>
            <a:endParaRPr lang="en-US" sz="2000" dirty="0"/>
          </a:p>
        </p:txBody>
      </p:sp>
      <p:sp>
        <p:nvSpPr>
          <p:cNvPr id="16" name="Text 13"/>
          <p:cNvSpPr/>
          <p:nvPr/>
        </p:nvSpPr>
        <p:spPr>
          <a:xfrm>
            <a:off x="6382512"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峰值现场支持团队规模</a:t>
            </a:r>
            <a:endParaRPr lang="en-US" sz="900" dirty="0"/>
          </a:p>
        </p:txBody>
      </p:sp>
      <p:sp>
        <p:nvSpPr>
          <p:cNvPr id="17" name="Shape 14"/>
          <p:cNvSpPr/>
          <p:nvPr/>
        </p:nvSpPr>
        <p:spPr>
          <a:xfrm>
            <a:off x="8961120"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8" name="Text 15"/>
          <p:cNvSpPr/>
          <p:nvPr/>
        </p:nvSpPr>
        <p:spPr>
          <a:xfrm>
            <a:off x="9180576"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长期驻场</a:t>
            </a:r>
            <a:endParaRPr lang="en-US" sz="2000" dirty="0"/>
          </a:p>
        </p:txBody>
      </p:sp>
      <p:sp>
        <p:nvSpPr>
          <p:cNvPr id="19" name="Text 16"/>
          <p:cNvSpPr/>
          <p:nvPr/>
        </p:nvSpPr>
        <p:spPr>
          <a:xfrm>
            <a:off x="9180576"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持续现场支持</a:t>
            </a:r>
            <a:endParaRPr lang="en-US" sz="900" dirty="0"/>
          </a:p>
        </p:txBody>
      </p:sp>
      <p:sp>
        <p:nvSpPr>
          <p:cNvPr id="20" name="Shape 17"/>
          <p:cNvSpPr/>
          <p:nvPr/>
        </p:nvSpPr>
        <p:spPr>
          <a:xfrm>
            <a:off x="566928" y="2651760"/>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1" name="Shape 18"/>
          <p:cNvSpPr/>
          <p:nvPr/>
        </p:nvSpPr>
        <p:spPr>
          <a:xfrm>
            <a:off x="841248" y="2816352"/>
            <a:ext cx="402336" cy="402336"/>
          </a:xfrm>
          <a:prstGeom prst="ellipse">
            <a:avLst/>
          </a:prstGeom>
          <a:solidFill>
            <a:srgbClr val="E8F1FE"/>
          </a:solidFill>
          <a:ln w="9525">
            <a:solidFill>
              <a:srgbClr val="B4CFF3"/>
            </a:solidFill>
            <a:prstDash val="solid"/>
          </a:ln>
        </p:spPr>
      </p:sp>
      <p:pic>
        <p:nvPicPr>
          <p:cNvPr id="22" name="Image 1" descr="icons/users.png"/>
          <p:cNvPicPr>
            <a:picLocks noChangeAspect="1"/>
          </p:cNvPicPr>
          <p:nvPr/>
        </p:nvPicPr>
        <p:blipFill>
          <a:blip r:embed="rId2"/>
          <a:stretch>
            <a:fillRect/>
          </a:stretch>
        </p:blipFill>
        <p:spPr>
          <a:xfrm>
            <a:off x="941832" y="2916936"/>
            <a:ext cx="201168" cy="201168"/>
          </a:xfrm>
          <a:prstGeom prst="rect">
            <a:avLst/>
          </a:prstGeom>
        </p:spPr>
      </p:pic>
      <p:sp>
        <p:nvSpPr>
          <p:cNvPr id="23" name="Text 19"/>
          <p:cNvSpPr/>
          <p:nvPr/>
        </p:nvSpPr>
        <p:spPr>
          <a:xfrm>
            <a:off x="1353312" y="2816352"/>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驻场与团队组织</a:t>
            </a:r>
            <a:endParaRPr lang="en-US" sz="1300" dirty="0"/>
          </a:p>
        </p:txBody>
      </p:sp>
      <p:sp>
        <p:nvSpPr>
          <p:cNvPr id="24" name="Text 20"/>
          <p:cNvSpPr/>
          <p:nvPr/>
        </p:nvSpPr>
        <p:spPr>
          <a:xfrm>
            <a:off x="841248" y="3273552"/>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核心团队成员分别担任技术运维团队长和现场支持负责人，参与组建及协调跨国现场团队，为八条主要产线提供日常运行保障、技术协调及现场支持。</a:t>
            </a:r>
            <a:endParaRPr lang="en-US" sz="900" dirty="0"/>
          </a:p>
        </p:txBody>
      </p:sp>
      <p:sp>
        <p:nvSpPr>
          <p:cNvPr id="25" name="Shape 21"/>
          <p:cNvSpPr/>
          <p:nvPr/>
        </p:nvSpPr>
        <p:spPr>
          <a:xfrm>
            <a:off x="6245352" y="2651760"/>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6" name="Shape 22"/>
          <p:cNvSpPr/>
          <p:nvPr/>
        </p:nvSpPr>
        <p:spPr>
          <a:xfrm>
            <a:off x="6519672" y="2816352"/>
            <a:ext cx="402336" cy="402336"/>
          </a:xfrm>
          <a:prstGeom prst="ellipse">
            <a:avLst/>
          </a:prstGeom>
          <a:solidFill>
            <a:srgbClr val="E8F1FE"/>
          </a:solidFill>
          <a:ln w="9525">
            <a:solidFill>
              <a:srgbClr val="B4CFF3"/>
            </a:solidFill>
            <a:prstDash val="solid"/>
          </a:ln>
        </p:spPr>
      </p:sp>
      <p:pic>
        <p:nvPicPr>
          <p:cNvPr id="27" name="Image 2" descr="icons/cpu.png"/>
          <p:cNvPicPr>
            <a:picLocks noChangeAspect="1"/>
          </p:cNvPicPr>
          <p:nvPr/>
        </p:nvPicPr>
        <p:blipFill>
          <a:blip r:embed="rId3"/>
          <a:stretch>
            <a:fillRect/>
          </a:stretch>
        </p:blipFill>
        <p:spPr>
          <a:xfrm>
            <a:off x="6620256" y="2916936"/>
            <a:ext cx="201168" cy="201168"/>
          </a:xfrm>
          <a:prstGeom prst="rect">
            <a:avLst/>
          </a:prstGeom>
        </p:spPr>
      </p:pic>
      <p:sp>
        <p:nvSpPr>
          <p:cNvPr id="28" name="Text 23"/>
          <p:cNvSpPr/>
          <p:nvPr/>
        </p:nvSpPr>
        <p:spPr>
          <a:xfrm>
            <a:off x="7031736" y="2816352"/>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设备安装与联调</a:t>
            </a:r>
            <a:endParaRPr lang="en-US" sz="1300" dirty="0"/>
          </a:p>
        </p:txBody>
      </p:sp>
      <p:sp>
        <p:nvSpPr>
          <p:cNvPr id="29" name="Text 24"/>
          <p:cNvSpPr/>
          <p:nvPr/>
        </p:nvSpPr>
        <p:spPr>
          <a:xfrm>
            <a:off x="6519672" y="3273552"/>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核心团队成员累计参与上百台设备的安装、调试和投产支持，覆盖自动化输送线、ABB机器人、桁架与堆垛设备、注液机、脱气机、化成设备、最终密封机及NG筛选设备，并参与PLC系统集成和现场网络基础设施部署。</a:t>
            </a:r>
            <a:endParaRPr lang="en-US" sz="900" dirty="0"/>
          </a:p>
        </p:txBody>
      </p:sp>
      <p:sp>
        <p:nvSpPr>
          <p:cNvPr id="30" name="Shape 25"/>
          <p:cNvSpPr/>
          <p:nvPr/>
        </p:nvSpPr>
        <p:spPr>
          <a:xfrm>
            <a:off x="566928" y="4407408"/>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1" name="Shape 26"/>
          <p:cNvSpPr/>
          <p:nvPr/>
        </p:nvSpPr>
        <p:spPr>
          <a:xfrm>
            <a:off x="841248" y="4572000"/>
            <a:ext cx="402336" cy="402336"/>
          </a:xfrm>
          <a:prstGeom prst="ellipse">
            <a:avLst/>
          </a:prstGeom>
          <a:solidFill>
            <a:srgbClr val="E8F1FE"/>
          </a:solidFill>
          <a:ln w="9525">
            <a:solidFill>
              <a:srgbClr val="B4CFF3"/>
            </a:solidFill>
            <a:prstDash val="solid"/>
          </a:ln>
        </p:spPr>
      </p:sp>
      <p:pic>
        <p:nvPicPr>
          <p:cNvPr id="32" name="Image 3" descr="icons/refresh.png"/>
          <p:cNvPicPr>
            <a:picLocks noChangeAspect="1"/>
          </p:cNvPicPr>
          <p:nvPr/>
        </p:nvPicPr>
        <p:blipFill>
          <a:blip r:embed="rId4"/>
          <a:stretch>
            <a:fillRect/>
          </a:stretch>
        </p:blipFill>
        <p:spPr>
          <a:xfrm>
            <a:off x="941832" y="4672584"/>
            <a:ext cx="201168" cy="201168"/>
          </a:xfrm>
          <a:prstGeom prst="rect">
            <a:avLst/>
          </a:prstGeom>
        </p:spPr>
      </p:pic>
      <p:sp>
        <p:nvSpPr>
          <p:cNvPr id="33" name="Text 27"/>
          <p:cNvSpPr/>
          <p:nvPr/>
        </p:nvSpPr>
        <p:spPr>
          <a:xfrm>
            <a:off x="1353312" y="4572000"/>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运维与停机管理</a:t>
            </a:r>
            <a:endParaRPr lang="en-US" sz="1300" dirty="0"/>
          </a:p>
        </p:txBody>
      </p:sp>
      <p:sp>
        <p:nvSpPr>
          <p:cNvPr id="34" name="Text 28"/>
          <p:cNvSpPr/>
          <p:nvPr/>
        </p:nvSpPr>
        <p:spPr>
          <a:xfrm>
            <a:off x="841248" y="5029200"/>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参与设备预防性和纠正性维护，协助建立故障分级响应、备件管理和现场支持机制，推动故障问题快速定位、协调和恢复，减少非计划停机对产线运行的影响。</a:t>
            </a:r>
            <a:endParaRPr lang="en-US" sz="900" dirty="0"/>
          </a:p>
        </p:txBody>
      </p:sp>
      <p:sp>
        <p:nvSpPr>
          <p:cNvPr id="35" name="Shape 29"/>
          <p:cNvSpPr/>
          <p:nvPr/>
        </p:nvSpPr>
        <p:spPr>
          <a:xfrm>
            <a:off x="6245352" y="4407408"/>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6" name="Shape 30"/>
          <p:cNvSpPr/>
          <p:nvPr/>
        </p:nvSpPr>
        <p:spPr>
          <a:xfrm>
            <a:off x="6519672" y="4572000"/>
            <a:ext cx="402336" cy="402336"/>
          </a:xfrm>
          <a:prstGeom prst="ellipse">
            <a:avLst/>
          </a:prstGeom>
          <a:solidFill>
            <a:srgbClr val="E8F1FE"/>
          </a:solidFill>
          <a:ln w="9525">
            <a:solidFill>
              <a:srgbClr val="B4CFF3"/>
            </a:solidFill>
            <a:prstDash val="solid"/>
          </a:ln>
        </p:spPr>
      </p:sp>
      <p:pic>
        <p:nvPicPr>
          <p:cNvPr id="37" name="Image 4" descr="icons/award.png"/>
          <p:cNvPicPr>
            <a:picLocks noChangeAspect="1"/>
          </p:cNvPicPr>
          <p:nvPr/>
        </p:nvPicPr>
        <p:blipFill>
          <a:blip r:embed="rId5"/>
          <a:stretch>
            <a:fillRect/>
          </a:stretch>
        </p:blipFill>
        <p:spPr>
          <a:xfrm>
            <a:off x="6620256" y="4672584"/>
            <a:ext cx="201168" cy="201168"/>
          </a:xfrm>
          <a:prstGeom prst="rect">
            <a:avLst/>
          </a:prstGeom>
        </p:spPr>
      </p:pic>
      <p:sp>
        <p:nvSpPr>
          <p:cNvPr id="38" name="Text 31"/>
          <p:cNvSpPr/>
          <p:nvPr/>
        </p:nvSpPr>
        <p:spPr>
          <a:xfrm>
            <a:off x="7031736" y="4572000"/>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能力沉淀</a:t>
            </a:r>
            <a:endParaRPr lang="en-US" sz="1300" dirty="0"/>
          </a:p>
        </p:txBody>
      </p:sp>
      <p:sp>
        <p:nvSpPr>
          <p:cNvPr id="39" name="Text 32"/>
          <p:cNvSpPr/>
          <p:nvPr/>
        </p:nvSpPr>
        <p:spPr>
          <a:xfrm>
            <a:off x="6519672" y="5029200"/>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核心团队积累了从设备进场、安装联调、投产支持到运行维护的完整项目经验，相关设备知识、施工规范、跨团队协调及北欧现场工作经验，已应用于后续工业自动化和基础设施项目。</a:t>
            </a:r>
            <a:endParaRPr lang="en-US" sz="900" dirty="0"/>
          </a:p>
        </p:txBody>
      </p:sp>
      <p:sp>
        <p:nvSpPr>
          <p:cNvPr id="40" name="Text 33"/>
          <p:cNvSpPr/>
          <p:nvPr/>
        </p:nvSpPr>
        <p:spPr>
          <a:xfrm>
            <a:off x="566928" y="6336792"/>
            <a:ext cx="9869119" cy="292608"/>
          </a:xfrm>
          <a:prstGeom prst="rect">
            <a:avLst/>
          </a:prstGeom>
          <a:noFill/>
        </p:spPr>
        <p:txBody>
          <a:bodyPr wrap="square" lIns="0" tIns="0" rIns="0" bIns="0" rtlCol="0" anchor="ctr"/>
          <a:lstStyle/>
          <a:p>
            <a:pPr marL="0" indent="0">
              <a:buNone/>
            </a:pPr>
            <a:r>
              <a:rPr lang="en-US" sz="900" i="1" dirty="0">
                <a:solidFill>
                  <a:srgbClr val="6E8098"/>
                </a:solidFill>
                <a:latin typeface="微软雅黑" pitchFamily="34" charset="0"/>
                <a:ea typeface="微软雅黑" pitchFamily="34" charset="-122"/>
                <a:cs typeface="微软雅黑" pitchFamily="34" charset="-120"/>
              </a:rPr>
              <a:t>项目归属说明：N-STS核心团队成员曾以先导智能瑞典售后团队成员及现场技术负责人身份参与，本页展示的是核心团队过往项目经验。</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2.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代表项目案例 02 · 智能工厂弱电与网络基础设施</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CASE 02 / 12</a:t>
            </a:r>
            <a:endParaRPr lang="en-US" sz="1000" dirty="0"/>
          </a:p>
        </p:txBody>
      </p:sp>
      <p:sp>
        <p:nvSpPr>
          <p:cNvPr id="6" name="Text 3"/>
          <p:cNvSpPr/>
          <p:nvPr/>
        </p:nvSpPr>
        <p:spPr>
          <a:xfrm>
            <a:off x="566928" y="694944"/>
            <a:ext cx="11057839" cy="530352"/>
          </a:xfrm>
          <a:prstGeom prst="rect">
            <a:avLst/>
          </a:prstGeom>
          <a:noFill/>
        </p:spPr>
        <p:txBody>
          <a:bodyPr wrap="square" lIns="0" tIns="0" rIns="0" bIns="0" rtlCol="0" anchor="ctr"/>
          <a:lstStyle/>
          <a:p>
            <a:pPr marL="0" indent="0">
              <a:buNone/>
            </a:pPr>
            <a:r>
              <a:rPr lang="en-US" sz="2700" b="1" dirty="0">
                <a:solidFill>
                  <a:srgbClr val="0F2C55"/>
                </a:solidFill>
                <a:latin typeface="微软雅黑" pitchFamily="34" charset="0"/>
                <a:ea typeface="微软雅黑" pitchFamily="34" charset="-122"/>
                <a:cs typeface="微软雅黑" pitchFamily="34" charset="-120"/>
              </a:rPr>
              <a:t>欧洲某智能工厂 · 弱电与网络基础设施二期项目</a:t>
            </a:r>
            <a:endParaRPr lang="en-US" sz="2700" dirty="0"/>
          </a:p>
        </p:txBody>
      </p:sp>
      <p:sp>
        <p:nvSpPr>
          <p:cNvPr id="7" name="Text 4"/>
          <p:cNvSpPr/>
          <p:nvPr/>
        </p:nvSpPr>
        <p:spPr>
          <a:xfrm>
            <a:off x="566928" y="1207008"/>
            <a:ext cx="11057839" cy="274320"/>
          </a:xfrm>
          <a:prstGeom prst="rect">
            <a:avLst/>
          </a:prstGeom>
          <a:noFill/>
        </p:spPr>
        <p:txBody>
          <a:bodyPr wrap="square" lIns="0" tIns="0" rIns="0" bIns="0" rtlCol="0" anchor="ctr"/>
          <a:lstStyle/>
          <a:p>
            <a:pPr marL="0" indent="0">
              <a:buNone/>
            </a:pPr>
            <a:r>
              <a:rPr lang="en-US" sz="1250" dirty="0">
                <a:solidFill>
                  <a:srgbClr val="5C718F"/>
                </a:solidFill>
                <a:latin typeface="微软雅黑" pitchFamily="34" charset="0"/>
                <a:ea typeface="微软雅黑" pitchFamily="34" charset="-122"/>
                <a:cs typeface="微软雅黑" pitchFamily="34" charset="-120"/>
              </a:rPr>
              <a:t>30,000平方米厂区网络、安防与无线覆盖一体化交付</a:t>
            </a:r>
            <a:endParaRPr lang="en-US" sz="1250" dirty="0"/>
          </a:p>
        </p:txBody>
      </p:sp>
      <p:sp>
        <p:nvSpPr>
          <p:cNvPr id="8" name="Shape 5"/>
          <p:cNvSpPr/>
          <p:nvPr/>
        </p:nvSpPr>
        <p:spPr>
          <a:xfrm>
            <a:off x="566928"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9" name="Text 6"/>
          <p:cNvSpPr/>
          <p:nvPr/>
        </p:nvSpPr>
        <p:spPr>
          <a:xfrm>
            <a:off x="786384"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30,000平方米</a:t>
            </a:r>
            <a:endParaRPr lang="en-US" sz="2000" dirty="0"/>
          </a:p>
        </p:txBody>
      </p:sp>
      <p:sp>
        <p:nvSpPr>
          <p:cNvPr id="10" name="Text 7"/>
          <p:cNvSpPr/>
          <p:nvPr/>
        </p:nvSpPr>
        <p:spPr>
          <a:xfrm>
            <a:off x="786384"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厂区覆盖面积</a:t>
            </a:r>
            <a:endParaRPr lang="en-US" sz="900" dirty="0"/>
          </a:p>
        </p:txBody>
      </p:sp>
      <p:sp>
        <p:nvSpPr>
          <p:cNvPr id="11" name="Shape 8"/>
          <p:cNvSpPr/>
          <p:nvPr/>
        </p:nvSpPr>
        <p:spPr>
          <a:xfrm>
            <a:off x="3364992"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2" name="Text 9"/>
          <p:cNvSpPr/>
          <p:nvPr/>
        </p:nvSpPr>
        <p:spPr>
          <a:xfrm>
            <a:off x="3584448"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18个</a:t>
            </a:r>
            <a:endParaRPr lang="en-US" sz="2000" dirty="0"/>
          </a:p>
        </p:txBody>
      </p:sp>
      <p:sp>
        <p:nvSpPr>
          <p:cNvPr id="13" name="Text 10"/>
          <p:cNvSpPr/>
          <p:nvPr/>
        </p:nvSpPr>
        <p:spPr>
          <a:xfrm>
            <a:off x="3584448"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IDF弱电间　工厂16个 · 办公区2个</a:t>
            </a:r>
            <a:endParaRPr lang="en-US" sz="900" dirty="0"/>
          </a:p>
        </p:txBody>
      </p:sp>
      <p:sp>
        <p:nvSpPr>
          <p:cNvPr id="14" name="Shape 11"/>
          <p:cNvSpPr/>
          <p:nvPr/>
        </p:nvSpPr>
        <p:spPr>
          <a:xfrm>
            <a:off x="6163056"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5" name="Text 12"/>
          <p:cNvSpPr/>
          <p:nvPr/>
        </p:nvSpPr>
        <p:spPr>
          <a:xfrm>
            <a:off x="6382512"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180+台</a:t>
            </a:r>
            <a:endParaRPr lang="en-US" sz="2000" dirty="0"/>
          </a:p>
        </p:txBody>
      </p:sp>
      <p:sp>
        <p:nvSpPr>
          <p:cNvPr id="16" name="Text 13"/>
          <p:cNvSpPr/>
          <p:nvPr/>
        </p:nvSpPr>
        <p:spPr>
          <a:xfrm>
            <a:off x="6382512"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网络与安防设备完成安装调试</a:t>
            </a:r>
            <a:endParaRPr lang="en-US" sz="900" dirty="0"/>
          </a:p>
        </p:txBody>
      </p:sp>
      <p:sp>
        <p:nvSpPr>
          <p:cNvPr id="17" name="Shape 14"/>
          <p:cNvSpPr/>
          <p:nvPr/>
        </p:nvSpPr>
        <p:spPr>
          <a:xfrm>
            <a:off x="8961120" y="162763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8" name="Text 15"/>
          <p:cNvSpPr/>
          <p:nvPr/>
        </p:nvSpPr>
        <p:spPr>
          <a:xfrm>
            <a:off x="9180576" y="171907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100%</a:t>
            </a:r>
            <a:endParaRPr lang="en-US" sz="2000" dirty="0"/>
          </a:p>
        </p:txBody>
      </p:sp>
      <p:sp>
        <p:nvSpPr>
          <p:cNvPr id="19" name="Text 16"/>
          <p:cNvSpPr/>
          <p:nvPr/>
        </p:nvSpPr>
        <p:spPr>
          <a:xfrm>
            <a:off x="9180576" y="212140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计划区域施工与调测完成率</a:t>
            </a:r>
            <a:endParaRPr lang="en-US" sz="900" dirty="0"/>
          </a:p>
        </p:txBody>
      </p:sp>
      <p:sp>
        <p:nvSpPr>
          <p:cNvPr id="20" name="Shape 17"/>
          <p:cNvSpPr/>
          <p:nvPr/>
        </p:nvSpPr>
        <p:spPr>
          <a:xfrm>
            <a:off x="566928" y="2651760"/>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1" name="Shape 18"/>
          <p:cNvSpPr/>
          <p:nvPr/>
        </p:nvSpPr>
        <p:spPr>
          <a:xfrm>
            <a:off x="841248" y="2816352"/>
            <a:ext cx="402336" cy="402336"/>
          </a:xfrm>
          <a:prstGeom prst="ellipse">
            <a:avLst/>
          </a:prstGeom>
          <a:solidFill>
            <a:srgbClr val="E8F1FE"/>
          </a:solidFill>
          <a:ln w="9525">
            <a:solidFill>
              <a:srgbClr val="B4CFF3"/>
            </a:solidFill>
            <a:prstDash val="solid"/>
          </a:ln>
        </p:spPr>
      </p:sp>
      <p:pic>
        <p:nvPicPr>
          <p:cNvPr id="22" name="Image 1" descr="icons/server.png"/>
          <p:cNvPicPr>
            <a:picLocks noChangeAspect="1"/>
          </p:cNvPicPr>
          <p:nvPr/>
        </p:nvPicPr>
        <p:blipFill>
          <a:blip r:embed="rId2"/>
          <a:stretch>
            <a:fillRect/>
          </a:stretch>
        </p:blipFill>
        <p:spPr>
          <a:xfrm>
            <a:off x="941832" y="2916936"/>
            <a:ext cx="201168" cy="201168"/>
          </a:xfrm>
          <a:prstGeom prst="rect">
            <a:avLst/>
          </a:prstGeom>
        </p:spPr>
      </p:pic>
      <p:sp>
        <p:nvSpPr>
          <p:cNvPr id="23" name="Text 19"/>
          <p:cNvSpPr/>
          <p:nvPr/>
        </p:nvSpPr>
        <p:spPr>
          <a:xfrm>
            <a:off x="1353312" y="2816352"/>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机房与骨干网络建设</a:t>
            </a:r>
            <a:endParaRPr lang="en-US" sz="1300" dirty="0"/>
          </a:p>
        </p:txBody>
      </p:sp>
      <p:sp>
        <p:nvSpPr>
          <p:cNvPr id="24" name="Text 20"/>
          <p:cNvSpPr/>
          <p:nvPr/>
        </p:nvSpPr>
        <p:spPr>
          <a:xfrm>
            <a:off x="841248" y="3273552"/>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完成主机房机柜安装、设备上架及布线，部署双核心交换机、双防火墙、双WLAN控制器和4台网络管理服务器，并完成UPS、环境监控及一期与二期网络互联。</a:t>
            </a:r>
            <a:endParaRPr lang="en-US" sz="900" dirty="0"/>
          </a:p>
        </p:txBody>
      </p:sp>
      <p:sp>
        <p:nvSpPr>
          <p:cNvPr id="25" name="Shape 21"/>
          <p:cNvSpPr/>
          <p:nvPr/>
        </p:nvSpPr>
        <p:spPr>
          <a:xfrm>
            <a:off x="6245352" y="2651760"/>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6" name="Shape 22"/>
          <p:cNvSpPr/>
          <p:nvPr/>
        </p:nvSpPr>
        <p:spPr>
          <a:xfrm>
            <a:off x="6519672" y="2816352"/>
            <a:ext cx="402336" cy="402336"/>
          </a:xfrm>
          <a:prstGeom prst="ellipse">
            <a:avLst/>
          </a:prstGeom>
          <a:solidFill>
            <a:srgbClr val="E8F1FE"/>
          </a:solidFill>
          <a:ln w="9525">
            <a:solidFill>
              <a:srgbClr val="B4CFF3"/>
            </a:solidFill>
            <a:prstDash val="solid"/>
          </a:ln>
        </p:spPr>
      </p:sp>
      <p:pic>
        <p:nvPicPr>
          <p:cNvPr id="27" name="Image 2" descr="icons/wifi.png"/>
          <p:cNvPicPr>
            <a:picLocks noChangeAspect="1"/>
          </p:cNvPicPr>
          <p:nvPr/>
        </p:nvPicPr>
        <p:blipFill>
          <a:blip r:embed="rId3"/>
          <a:stretch>
            <a:fillRect/>
          </a:stretch>
        </p:blipFill>
        <p:spPr>
          <a:xfrm>
            <a:off x="6620256" y="2916936"/>
            <a:ext cx="201168" cy="201168"/>
          </a:xfrm>
          <a:prstGeom prst="rect">
            <a:avLst/>
          </a:prstGeom>
        </p:spPr>
      </p:pic>
      <p:sp>
        <p:nvSpPr>
          <p:cNvPr id="28" name="Text 23"/>
          <p:cNvSpPr/>
          <p:nvPr/>
        </p:nvSpPr>
        <p:spPr>
          <a:xfrm>
            <a:off x="7031736" y="2816352"/>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全厂弱电施工与终端部署</a:t>
            </a:r>
            <a:endParaRPr lang="en-US" sz="1300" dirty="0"/>
          </a:p>
        </p:txBody>
      </p:sp>
      <p:sp>
        <p:nvSpPr>
          <p:cNvPr id="29" name="Text 24"/>
          <p:cNvSpPr/>
          <p:nvPr/>
        </p:nvSpPr>
        <p:spPr>
          <a:xfrm>
            <a:off x="6519672" y="3273552"/>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覆盖生产线工艺区、电房、仓储和办公区域，完成18个IDF弱电间的区域布线、机柜及PoE交换机安装，并部署84台Wi-Fi 6/7无线接入点和54台网络摄像机。</a:t>
            </a:r>
            <a:endParaRPr lang="en-US" sz="900" dirty="0"/>
          </a:p>
        </p:txBody>
      </p:sp>
      <p:sp>
        <p:nvSpPr>
          <p:cNvPr id="30" name="Shape 25"/>
          <p:cNvSpPr/>
          <p:nvPr/>
        </p:nvSpPr>
        <p:spPr>
          <a:xfrm>
            <a:off x="566928" y="4407408"/>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1" name="Shape 26"/>
          <p:cNvSpPr/>
          <p:nvPr/>
        </p:nvSpPr>
        <p:spPr>
          <a:xfrm>
            <a:off x="841248" y="4572000"/>
            <a:ext cx="402336" cy="402336"/>
          </a:xfrm>
          <a:prstGeom prst="ellipse">
            <a:avLst/>
          </a:prstGeom>
          <a:solidFill>
            <a:srgbClr val="E8F1FE"/>
          </a:solidFill>
          <a:ln w="9525">
            <a:solidFill>
              <a:srgbClr val="B4CFF3"/>
            </a:solidFill>
            <a:prstDash val="solid"/>
          </a:ln>
        </p:spPr>
      </p:sp>
      <p:pic>
        <p:nvPicPr>
          <p:cNvPr id="32" name="Image 3" descr="icons/activity.png"/>
          <p:cNvPicPr>
            <a:picLocks noChangeAspect="1"/>
          </p:cNvPicPr>
          <p:nvPr/>
        </p:nvPicPr>
        <p:blipFill>
          <a:blip r:embed="rId4"/>
          <a:stretch>
            <a:fillRect/>
          </a:stretch>
        </p:blipFill>
        <p:spPr>
          <a:xfrm>
            <a:off x="941832" y="4672584"/>
            <a:ext cx="201168" cy="201168"/>
          </a:xfrm>
          <a:prstGeom prst="rect">
            <a:avLst/>
          </a:prstGeom>
        </p:spPr>
      </p:pic>
      <p:sp>
        <p:nvSpPr>
          <p:cNvPr id="33" name="Text 27"/>
          <p:cNvSpPr/>
          <p:nvPr/>
        </p:nvSpPr>
        <p:spPr>
          <a:xfrm>
            <a:off x="1353312" y="4572000"/>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无线与安防联调验证</a:t>
            </a:r>
            <a:endParaRPr lang="en-US" sz="1300" dirty="0"/>
          </a:p>
        </p:txBody>
      </p:sp>
      <p:sp>
        <p:nvSpPr>
          <p:cNvPr id="34" name="Text 28"/>
          <p:cNvSpPr/>
          <p:nvPr/>
        </p:nvSpPr>
        <p:spPr>
          <a:xfrm>
            <a:off x="841248" y="5029200"/>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完成三套SSID分区配置，以及信号强度、漫游切换、网关时延和内外网连通性测试。代表性测试点RSSI达到-43 dBm，优于-65 dBm验收门槛；54路摄像机全部接入NVR并正常显示图像。</a:t>
            </a:r>
            <a:endParaRPr lang="en-US" sz="900" dirty="0"/>
          </a:p>
        </p:txBody>
      </p:sp>
      <p:sp>
        <p:nvSpPr>
          <p:cNvPr id="35" name="Shape 29"/>
          <p:cNvSpPr/>
          <p:nvPr/>
        </p:nvSpPr>
        <p:spPr>
          <a:xfrm>
            <a:off x="6245352" y="4407408"/>
            <a:ext cx="5376672" cy="1645920"/>
          </a:xfrm>
          <a:prstGeom prst="roundRect">
            <a:avLst>
              <a:gd name="adj" fmla="val 305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6" name="Shape 30"/>
          <p:cNvSpPr/>
          <p:nvPr/>
        </p:nvSpPr>
        <p:spPr>
          <a:xfrm>
            <a:off x="6519672" y="4572000"/>
            <a:ext cx="402336" cy="402336"/>
          </a:xfrm>
          <a:prstGeom prst="ellipse">
            <a:avLst/>
          </a:prstGeom>
          <a:solidFill>
            <a:srgbClr val="E8F1FE"/>
          </a:solidFill>
          <a:ln w="9525">
            <a:solidFill>
              <a:srgbClr val="B4CFF3"/>
            </a:solidFill>
            <a:prstDash val="solid"/>
          </a:ln>
        </p:spPr>
      </p:sp>
      <p:pic>
        <p:nvPicPr>
          <p:cNvPr id="37" name="Image 4" descr="icons/checkCircle.png"/>
          <p:cNvPicPr>
            <a:picLocks noChangeAspect="1"/>
          </p:cNvPicPr>
          <p:nvPr/>
        </p:nvPicPr>
        <p:blipFill>
          <a:blip r:embed="rId5"/>
          <a:stretch>
            <a:fillRect/>
          </a:stretch>
        </p:blipFill>
        <p:spPr>
          <a:xfrm>
            <a:off x="6620256" y="4672584"/>
            <a:ext cx="201168" cy="201168"/>
          </a:xfrm>
          <a:prstGeom prst="rect">
            <a:avLst/>
          </a:prstGeom>
        </p:spPr>
      </p:pic>
      <p:sp>
        <p:nvSpPr>
          <p:cNvPr id="38" name="Text 31"/>
          <p:cNvSpPr/>
          <p:nvPr/>
        </p:nvSpPr>
        <p:spPr>
          <a:xfrm>
            <a:off x="7031736" y="4572000"/>
            <a:ext cx="438912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项目成果</a:t>
            </a:r>
            <a:endParaRPr lang="en-US" sz="1300" dirty="0"/>
          </a:p>
        </p:txBody>
      </p:sp>
      <p:sp>
        <p:nvSpPr>
          <p:cNvPr id="39" name="Text 32"/>
          <p:cNvSpPr/>
          <p:nvPr/>
        </p:nvSpPr>
        <p:spPr>
          <a:xfrm>
            <a:off x="6519672" y="5029200"/>
            <a:ext cx="4828032" cy="914400"/>
          </a:xfrm>
          <a:prstGeom prst="rect">
            <a:avLst/>
          </a:prstGeom>
          <a:noFill/>
        </p:spPr>
        <p:txBody>
          <a:bodyPr wrap="square" lIns="0" tIns="0" rIns="0" bIns="0" rtlCol="0" anchor="t"/>
          <a:lstStyle/>
          <a:p>
            <a:pPr marL="0" indent="0">
              <a:lnSpc>
                <a:spcPts val="1260"/>
              </a:lnSpc>
              <a:buNone/>
            </a:pPr>
            <a:r>
              <a:rPr lang="en-US" sz="900" dirty="0">
                <a:solidFill>
                  <a:srgbClr val="44586F"/>
                </a:solidFill>
                <a:latin typeface="微软雅黑" pitchFamily="34" charset="0"/>
                <a:ea typeface="微软雅黑" pitchFamily="34" charset="-122"/>
                <a:cs typeface="微软雅黑" pitchFamily="34" charset="-120"/>
              </a:rPr>
              <a:t>计划区域的施工和调测工作全部完成，交付验收报告及Punchlist问题清单，实现从现场布线、设备部署到网络和安防业务可用的一体化交付，为工厂智能化系统提供稳定的网络基础。</a:t>
            </a:r>
            <a:endParaRPr lang="en-US" sz="900" dirty="0"/>
          </a:p>
        </p:txBody>
      </p:sp>
      <p:sp>
        <p:nvSpPr>
          <p:cNvPr id="40" name="Text 33"/>
          <p:cNvSpPr/>
          <p:nvPr/>
        </p:nvSpPr>
        <p:spPr>
          <a:xfrm>
            <a:off x="566928" y="6336792"/>
            <a:ext cx="9869119" cy="292608"/>
          </a:xfrm>
          <a:prstGeom prst="rect">
            <a:avLst/>
          </a:prstGeom>
          <a:noFill/>
        </p:spPr>
        <p:txBody>
          <a:bodyPr wrap="square" lIns="0" tIns="0" rIns="0" bIns="0" rtlCol="0" anchor="ctr"/>
          <a:lstStyle/>
          <a:p>
            <a:pPr marL="0" indent="0">
              <a:buNone/>
            </a:pPr>
            <a:r>
              <a:rPr lang="en-US" sz="900" i="1" dirty="0">
                <a:solidFill>
                  <a:srgbClr val="6E8098"/>
                </a:solidFill>
                <a:latin typeface="微软雅黑" pitchFamily="34" charset="0"/>
                <a:ea typeface="微软雅黑" pitchFamily="34" charset="-122"/>
                <a:cs typeface="微软雅黑" pitchFamily="34" charset="-120"/>
              </a:rPr>
              <a:t>保密说明：欧洲某制造工厂 · 二期项目 · 客户名称依据保密协议不予披露。</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3.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代表项目案例 03 · 智能工厂楼宇控制</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CASE 03 / 13</a:t>
            </a:r>
            <a:endParaRPr lang="en-US" sz="1000" dirty="0"/>
          </a:p>
        </p:txBody>
      </p:sp>
      <p:sp>
        <p:nvSpPr>
          <p:cNvPr id="6" name="Text 3"/>
          <p:cNvSpPr/>
          <p:nvPr/>
        </p:nvSpPr>
        <p:spPr>
          <a:xfrm>
            <a:off x="566928" y="658368"/>
            <a:ext cx="11057839" cy="530352"/>
          </a:xfrm>
          <a:prstGeom prst="rect">
            <a:avLst/>
          </a:prstGeom>
          <a:noFill/>
        </p:spPr>
        <p:txBody>
          <a:bodyPr wrap="square" lIns="0" tIns="0" rIns="0" bIns="0" rtlCol="0" anchor="ctr"/>
          <a:lstStyle/>
          <a:p>
            <a:pPr marL="0" indent="0">
              <a:buNone/>
            </a:pPr>
            <a:r>
              <a:rPr lang="en-US" sz="2600" b="1" dirty="0">
                <a:solidFill>
                  <a:srgbClr val="0F2C55"/>
                </a:solidFill>
                <a:latin typeface="微软雅黑" pitchFamily="34" charset="0"/>
                <a:ea typeface="微软雅黑" pitchFamily="34" charset="-122"/>
                <a:cs typeface="微软雅黑" pitchFamily="34" charset="-120"/>
              </a:rPr>
              <a:t>波兰某制造工厂 · 智能化弱电与楼宇BMS集中监控</a:t>
            </a:r>
            <a:endParaRPr lang="en-US" sz="2600" dirty="0"/>
          </a:p>
        </p:txBody>
      </p:sp>
      <p:sp>
        <p:nvSpPr>
          <p:cNvPr id="7" name="Text 4"/>
          <p:cNvSpPr/>
          <p:nvPr/>
        </p:nvSpPr>
        <p:spPr>
          <a:xfrm>
            <a:off x="566928" y="1133856"/>
            <a:ext cx="11057839" cy="274320"/>
          </a:xfrm>
          <a:prstGeom prst="rect">
            <a:avLst/>
          </a:prstGeom>
          <a:noFill/>
        </p:spPr>
        <p:txBody>
          <a:bodyPr wrap="square" lIns="0" tIns="0" rIns="0" bIns="0" rtlCol="0" anchor="ctr"/>
          <a:lstStyle/>
          <a:p>
            <a:pPr marL="0" indent="0">
              <a:buNone/>
            </a:pPr>
            <a:r>
              <a:rPr lang="en-US" sz="1250" dirty="0">
                <a:solidFill>
                  <a:srgbClr val="5C718F"/>
                </a:solidFill>
                <a:latin typeface="微软雅黑" pitchFamily="34" charset="0"/>
                <a:ea typeface="微软雅黑" pitchFamily="34" charset="-122"/>
                <a:cs typeface="微软雅黑" pitchFamily="34" charset="-120"/>
              </a:rPr>
              <a:t>4栋建筑、约23个自动控制节点统一接入楼宇BMS平台与厂区ICT网络</a:t>
            </a:r>
            <a:endParaRPr lang="en-US" sz="1250" dirty="0"/>
          </a:p>
        </p:txBody>
      </p:sp>
      <p:sp>
        <p:nvSpPr>
          <p:cNvPr id="8" name="Text 5"/>
          <p:cNvSpPr/>
          <p:nvPr/>
        </p:nvSpPr>
        <p:spPr>
          <a:xfrm>
            <a:off x="566928" y="1408176"/>
            <a:ext cx="7315200" cy="237744"/>
          </a:xfrm>
          <a:prstGeom prst="rect">
            <a:avLst/>
          </a:prstGeom>
          <a:noFill/>
        </p:spPr>
        <p:txBody>
          <a:bodyPr wrap="square" lIns="0" tIns="0" rIns="0" bIns="0" rtlCol="0" anchor="ctr"/>
          <a:lstStyle/>
          <a:p>
            <a:pPr marL="0" indent="0">
              <a:buNone/>
            </a:pPr>
            <a:r>
              <a:rPr lang="en-US" sz="850" i="1" dirty="0">
                <a:solidFill>
                  <a:srgbClr val="78899F"/>
                </a:solidFill>
                <a:latin typeface="微软雅黑" pitchFamily="34" charset="0"/>
                <a:ea typeface="微软雅黑" pitchFamily="34" charset="-122"/>
                <a:cs typeface="微软雅黑" pitchFamily="34" charset="-120"/>
              </a:rPr>
              <a:t>本页BMS指Building Management System（楼宇管理系统）。</a:t>
            </a:r>
            <a:endParaRPr lang="en-US" sz="850" dirty="0"/>
          </a:p>
        </p:txBody>
      </p:sp>
      <p:sp>
        <p:nvSpPr>
          <p:cNvPr id="9" name="Shape 6"/>
          <p:cNvSpPr/>
          <p:nvPr/>
        </p:nvSpPr>
        <p:spPr>
          <a:xfrm>
            <a:off x="566928" y="171907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0" name="Text 7"/>
          <p:cNvSpPr/>
          <p:nvPr/>
        </p:nvSpPr>
        <p:spPr>
          <a:xfrm>
            <a:off x="786384" y="181051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4栋</a:t>
            </a:r>
            <a:endParaRPr lang="en-US" sz="2000" dirty="0"/>
          </a:p>
        </p:txBody>
      </p:sp>
      <p:sp>
        <p:nvSpPr>
          <p:cNvPr id="11" name="Text 8"/>
          <p:cNvSpPr/>
          <p:nvPr/>
        </p:nvSpPr>
        <p:spPr>
          <a:xfrm>
            <a:off x="786384" y="221284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建筑覆盖范围</a:t>
            </a:r>
            <a:endParaRPr lang="en-US" sz="900" dirty="0"/>
          </a:p>
        </p:txBody>
      </p:sp>
      <p:sp>
        <p:nvSpPr>
          <p:cNvPr id="12" name="Shape 9"/>
          <p:cNvSpPr/>
          <p:nvPr/>
        </p:nvSpPr>
        <p:spPr>
          <a:xfrm>
            <a:off x="3364992" y="171907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3" name="Text 10"/>
          <p:cNvSpPr/>
          <p:nvPr/>
        </p:nvSpPr>
        <p:spPr>
          <a:xfrm>
            <a:off x="3584448" y="181051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约23个</a:t>
            </a:r>
            <a:endParaRPr lang="en-US" sz="2000" dirty="0"/>
          </a:p>
        </p:txBody>
      </p:sp>
      <p:sp>
        <p:nvSpPr>
          <p:cNvPr id="14" name="Text 11"/>
          <p:cNvSpPr/>
          <p:nvPr/>
        </p:nvSpPr>
        <p:spPr>
          <a:xfrm>
            <a:off x="3584448" y="221284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VAK自动控制节点</a:t>
            </a:r>
            <a:endParaRPr lang="en-US" sz="900" dirty="0"/>
          </a:p>
        </p:txBody>
      </p:sp>
      <p:sp>
        <p:nvSpPr>
          <p:cNvPr id="15" name="Shape 12"/>
          <p:cNvSpPr/>
          <p:nvPr/>
        </p:nvSpPr>
        <p:spPr>
          <a:xfrm>
            <a:off x="6163056" y="171907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6" name="Text 13"/>
          <p:cNvSpPr/>
          <p:nvPr/>
        </p:nvSpPr>
        <p:spPr>
          <a:xfrm>
            <a:off x="6382512" y="181051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2台</a:t>
            </a:r>
            <a:endParaRPr lang="en-US" sz="2000" dirty="0"/>
          </a:p>
        </p:txBody>
      </p:sp>
      <p:sp>
        <p:nvSpPr>
          <p:cNvPr id="17" name="Text 14"/>
          <p:cNvSpPr/>
          <p:nvPr/>
        </p:nvSpPr>
        <p:spPr>
          <a:xfrm>
            <a:off x="6382512" y="221284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BMS冗余服务器</a:t>
            </a:r>
            <a:endParaRPr lang="en-US" sz="900" dirty="0"/>
          </a:p>
        </p:txBody>
      </p:sp>
      <p:sp>
        <p:nvSpPr>
          <p:cNvPr id="18" name="Shape 15"/>
          <p:cNvSpPr/>
          <p:nvPr/>
        </p:nvSpPr>
        <p:spPr>
          <a:xfrm>
            <a:off x="8961120" y="1719072"/>
            <a:ext cx="2651760" cy="896112"/>
          </a:xfrm>
          <a:prstGeom prst="roundRect">
            <a:avLst>
              <a:gd name="adj" fmla="val 5612"/>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9" name="Text 16"/>
          <p:cNvSpPr/>
          <p:nvPr/>
        </p:nvSpPr>
        <p:spPr>
          <a:xfrm>
            <a:off x="9180576" y="1810512"/>
            <a:ext cx="2286000" cy="384048"/>
          </a:xfrm>
          <a:prstGeom prst="rect">
            <a:avLst/>
          </a:prstGeom>
          <a:noFill/>
        </p:spPr>
        <p:txBody>
          <a:bodyPr wrap="square" lIns="0" tIns="0" rIns="0" bIns="0" rtlCol="0" anchor="ctr"/>
          <a:lstStyle/>
          <a:p>
            <a:pPr marL="0" indent="0">
              <a:buNone/>
            </a:pPr>
            <a:r>
              <a:rPr lang="en-US" sz="2000" b="1" dirty="0">
                <a:solidFill>
                  <a:srgbClr val="0E86C8"/>
                </a:solidFill>
                <a:latin typeface="Arial" panose="020B0604020202090204" pitchFamily="34" charset="0"/>
                <a:ea typeface="Arial" panose="020B0604020202090204" pitchFamily="34" charset="-122"/>
                <a:cs typeface="Arial" panose="020B0604020202090204" pitchFamily="34" charset="-120"/>
              </a:rPr>
              <a:t>3类</a:t>
            </a:r>
            <a:endParaRPr lang="en-US" sz="2000" dirty="0"/>
          </a:p>
        </p:txBody>
      </p:sp>
      <p:sp>
        <p:nvSpPr>
          <p:cNvPr id="20" name="Text 17"/>
          <p:cNvSpPr/>
          <p:nvPr/>
        </p:nvSpPr>
        <p:spPr>
          <a:xfrm>
            <a:off x="9180576" y="2212848"/>
            <a:ext cx="2286000" cy="329184"/>
          </a:xfrm>
          <a:prstGeom prst="rect">
            <a:avLst/>
          </a:prstGeom>
          <a:noFill/>
        </p:spPr>
        <p:txBody>
          <a:bodyPr wrap="square" lIns="0" tIns="0" rIns="0" bIns="0" rtlCol="0" anchor="t"/>
          <a:lstStyle/>
          <a:p>
            <a:pPr marL="0" indent="0">
              <a:lnSpc>
                <a:spcPts val="1100"/>
              </a:lnSpc>
              <a:buNone/>
            </a:pPr>
            <a:r>
              <a:rPr lang="en-US" sz="900" dirty="0">
                <a:solidFill>
                  <a:srgbClr val="5C718F"/>
                </a:solidFill>
                <a:latin typeface="微软雅黑" pitchFamily="34" charset="0"/>
                <a:ea typeface="微软雅黑" pitchFamily="34" charset="-122"/>
                <a:cs typeface="微软雅黑" pitchFamily="34" charset="-120"/>
              </a:rPr>
              <a:t>预留第三方系统接口</a:t>
            </a:r>
            <a:endParaRPr lang="en-US" sz="900" dirty="0"/>
          </a:p>
        </p:txBody>
      </p:sp>
      <p:sp>
        <p:nvSpPr>
          <p:cNvPr id="21" name="Shape 18"/>
          <p:cNvSpPr/>
          <p:nvPr/>
        </p:nvSpPr>
        <p:spPr>
          <a:xfrm>
            <a:off x="566928" y="2743200"/>
            <a:ext cx="5376672" cy="1719072"/>
          </a:xfrm>
          <a:prstGeom prst="roundRect">
            <a:avLst>
              <a:gd name="adj" fmla="val 292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2" name="Shape 19"/>
          <p:cNvSpPr/>
          <p:nvPr/>
        </p:nvSpPr>
        <p:spPr>
          <a:xfrm>
            <a:off x="841248" y="2926080"/>
            <a:ext cx="402336" cy="402336"/>
          </a:xfrm>
          <a:prstGeom prst="ellipse">
            <a:avLst/>
          </a:prstGeom>
          <a:solidFill>
            <a:srgbClr val="E8F1FE"/>
          </a:solidFill>
          <a:ln w="9525">
            <a:solidFill>
              <a:srgbClr val="B4CFF3"/>
            </a:solidFill>
            <a:prstDash val="solid"/>
          </a:ln>
        </p:spPr>
      </p:sp>
      <p:pic>
        <p:nvPicPr>
          <p:cNvPr id="23" name="Image 1" descr="icons/alert.png"/>
          <p:cNvPicPr>
            <a:picLocks noChangeAspect="1"/>
          </p:cNvPicPr>
          <p:nvPr/>
        </p:nvPicPr>
        <p:blipFill>
          <a:blip r:embed="rId2"/>
          <a:stretch>
            <a:fillRect/>
          </a:stretch>
        </p:blipFill>
        <p:spPr>
          <a:xfrm>
            <a:off x="941832" y="3026664"/>
            <a:ext cx="201168" cy="201168"/>
          </a:xfrm>
          <a:prstGeom prst="rect">
            <a:avLst/>
          </a:prstGeom>
        </p:spPr>
      </p:pic>
      <p:sp>
        <p:nvSpPr>
          <p:cNvPr id="24" name="Text 20"/>
          <p:cNvSpPr/>
          <p:nvPr/>
        </p:nvSpPr>
        <p:spPr>
          <a:xfrm>
            <a:off x="1353312" y="2926080"/>
            <a:ext cx="42062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客户挑战</a:t>
            </a:r>
            <a:endParaRPr lang="en-US" sz="1300" dirty="0"/>
          </a:p>
        </p:txBody>
      </p:sp>
      <p:sp>
        <p:nvSpPr>
          <p:cNvPr id="25" name="Text 21"/>
          <p:cNvSpPr/>
          <p:nvPr/>
        </p:nvSpPr>
        <p:spPr>
          <a:xfrm>
            <a:off x="841248" y="3383280"/>
            <a:ext cx="4828032" cy="1005840"/>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设备分布在多栋建筑和不同楼层，人工巡检难以及时发现异常</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客户不希望为楼宇BMS重复建设独立网络</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后续扩建及智慧园区集成需要保留标准接口</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设备命名、状态和报警信息需要统一管理</a:t>
            </a:r>
            <a:endParaRPr lang="en-US" sz="900" dirty="0"/>
          </a:p>
        </p:txBody>
      </p:sp>
      <p:sp>
        <p:nvSpPr>
          <p:cNvPr id="26" name="Shape 22"/>
          <p:cNvSpPr/>
          <p:nvPr/>
        </p:nvSpPr>
        <p:spPr>
          <a:xfrm>
            <a:off x="6245352" y="2743200"/>
            <a:ext cx="5376672" cy="1719072"/>
          </a:xfrm>
          <a:prstGeom prst="roundRect">
            <a:avLst>
              <a:gd name="adj" fmla="val 2926"/>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7" name="Shape 23"/>
          <p:cNvSpPr/>
          <p:nvPr/>
        </p:nvSpPr>
        <p:spPr>
          <a:xfrm>
            <a:off x="6519672" y="2926080"/>
            <a:ext cx="402336" cy="402336"/>
          </a:xfrm>
          <a:prstGeom prst="ellipse">
            <a:avLst/>
          </a:prstGeom>
          <a:solidFill>
            <a:srgbClr val="E8F1FE"/>
          </a:solidFill>
          <a:ln w="9525">
            <a:solidFill>
              <a:srgbClr val="B4CFF3"/>
            </a:solidFill>
            <a:prstDash val="solid"/>
          </a:ln>
        </p:spPr>
      </p:sp>
      <p:pic>
        <p:nvPicPr>
          <p:cNvPr id="28" name="Image 2" descr="icons/layers.png"/>
          <p:cNvPicPr>
            <a:picLocks noChangeAspect="1"/>
          </p:cNvPicPr>
          <p:nvPr/>
        </p:nvPicPr>
        <p:blipFill>
          <a:blip r:embed="rId3"/>
          <a:stretch>
            <a:fillRect/>
          </a:stretch>
        </p:blipFill>
        <p:spPr>
          <a:xfrm>
            <a:off x="6620256" y="3026664"/>
            <a:ext cx="201168" cy="201168"/>
          </a:xfrm>
          <a:prstGeom prst="rect">
            <a:avLst/>
          </a:prstGeom>
        </p:spPr>
      </p:pic>
      <p:sp>
        <p:nvSpPr>
          <p:cNvPr id="29" name="Text 24"/>
          <p:cNvSpPr/>
          <p:nvPr/>
        </p:nvSpPr>
        <p:spPr>
          <a:xfrm>
            <a:off x="7031736" y="2926080"/>
            <a:ext cx="42062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我们的方案</a:t>
            </a:r>
            <a:endParaRPr lang="en-US" sz="1300" dirty="0"/>
          </a:p>
        </p:txBody>
      </p:sp>
      <p:sp>
        <p:nvSpPr>
          <p:cNvPr id="30" name="Text 25"/>
          <p:cNvSpPr/>
          <p:nvPr/>
        </p:nvSpPr>
        <p:spPr>
          <a:xfrm>
            <a:off x="6519672" y="3383280"/>
            <a:ext cx="4828032" cy="1005840"/>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配置双服务器和操作员站，集中展示设备状态、报警及运行趋势</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基于Cat.6 UTP接入厂区现有ICT网络，远距离节点通过就近交换设备或上联链路接入</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采用统一的四级设备编码和模块化控制节点</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预留智慧园区、电梯及FCU等第三方系统接口</a:t>
            </a:r>
            <a:endParaRPr lang="en-US" sz="900" dirty="0"/>
          </a:p>
        </p:txBody>
      </p:sp>
      <p:sp>
        <p:nvSpPr>
          <p:cNvPr id="31" name="Shape 26"/>
          <p:cNvSpPr/>
          <p:nvPr/>
        </p:nvSpPr>
        <p:spPr>
          <a:xfrm>
            <a:off x="566928" y="4626864"/>
            <a:ext cx="1847088" cy="512064"/>
          </a:xfrm>
          <a:prstGeom prst="roundRect">
            <a:avLst>
              <a:gd name="adj" fmla="val 17857"/>
            </a:avLst>
          </a:prstGeom>
          <a:solidFill>
            <a:srgbClr val="E8F1FE"/>
          </a:solidFill>
          <a:ln w="9525">
            <a:solidFill>
              <a:srgbClr val="1A5FD6"/>
            </a:solidFill>
            <a:prstDash val="solid"/>
          </a:ln>
        </p:spPr>
      </p:sp>
      <p:sp>
        <p:nvSpPr>
          <p:cNvPr id="32" name="Text 27"/>
          <p:cNvSpPr/>
          <p:nvPr/>
        </p:nvSpPr>
        <p:spPr>
          <a:xfrm>
            <a:off x="566928" y="4626864"/>
            <a:ext cx="1847088" cy="512064"/>
          </a:xfrm>
          <a:prstGeom prst="rect">
            <a:avLst/>
          </a:prstGeom>
          <a:noFill/>
        </p:spPr>
        <p:txBody>
          <a:bodyPr wrap="square" lIns="0" tIns="0" rIns="0" bIns="0" rtlCol="0" anchor="ctr"/>
          <a:lstStyle/>
          <a:p>
            <a:pPr marL="0" indent="0" algn="ctr">
              <a:buNone/>
            </a:pPr>
            <a:r>
              <a:rPr lang="en-US" sz="1100" b="1" dirty="0">
                <a:solidFill>
                  <a:srgbClr val="0F2C55"/>
                </a:solidFill>
                <a:latin typeface="微软雅黑" pitchFamily="34" charset="0"/>
                <a:ea typeface="微软雅黑" pitchFamily="34" charset="-122"/>
                <a:cs typeface="微软雅黑" pitchFamily="34" charset="-120"/>
              </a:rPr>
              <a:t>现场设备</a:t>
            </a:r>
            <a:endParaRPr lang="en-US" sz="1100" dirty="0"/>
          </a:p>
        </p:txBody>
      </p:sp>
      <p:sp>
        <p:nvSpPr>
          <p:cNvPr id="33" name="Shape 28"/>
          <p:cNvSpPr/>
          <p:nvPr/>
        </p:nvSpPr>
        <p:spPr>
          <a:xfrm>
            <a:off x="2478024" y="4882896"/>
            <a:ext cx="320040" cy="0"/>
          </a:xfrm>
          <a:prstGeom prst="line">
            <a:avLst/>
          </a:prstGeom>
          <a:noFill/>
          <a:ln w="15875">
            <a:solidFill>
              <a:srgbClr val="0E86C8"/>
            </a:solidFill>
            <a:prstDash val="solid"/>
            <a:tailEnd type="triangle"/>
          </a:ln>
        </p:spPr>
      </p:sp>
      <p:sp>
        <p:nvSpPr>
          <p:cNvPr id="34" name="Shape 29"/>
          <p:cNvSpPr/>
          <p:nvPr/>
        </p:nvSpPr>
        <p:spPr>
          <a:xfrm>
            <a:off x="2862072" y="4626864"/>
            <a:ext cx="1847088" cy="512064"/>
          </a:xfrm>
          <a:prstGeom prst="roundRect">
            <a:avLst>
              <a:gd name="adj" fmla="val 17857"/>
            </a:avLst>
          </a:prstGeom>
          <a:solidFill>
            <a:srgbClr val="E8F1FE"/>
          </a:solidFill>
          <a:ln w="9525">
            <a:solidFill>
              <a:srgbClr val="1A5FD6"/>
            </a:solidFill>
            <a:prstDash val="solid"/>
          </a:ln>
        </p:spPr>
      </p:sp>
      <p:sp>
        <p:nvSpPr>
          <p:cNvPr id="35" name="Text 30"/>
          <p:cNvSpPr/>
          <p:nvPr/>
        </p:nvSpPr>
        <p:spPr>
          <a:xfrm>
            <a:off x="2862072" y="4626864"/>
            <a:ext cx="1847088" cy="512064"/>
          </a:xfrm>
          <a:prstGeom prst="rect">
            <a:avLst/>
          </a:prstGeom>
          <a:noFill/>
        </p:spPr>
        <p:txBody>
          <a:bodyPr wrap="square" lIns="0" tIns="0" rIns="0" bIns="0" rtlCol="0" anchor="ctr"/>
          <a:lstStyle/>
          <a:p>
            <a:pPr marL="0" indent="0" algn="ctr">
              <a:buNone/>
            </a:pPr>
            <a:r>
              <a:rPr lang="en-US" sz="1100" b="1" dirty="0">
                <a:solidFill>
                  <a:srgbClr val="0F2C55"/>
                </a:solidFill>
                <a:latin typeface="微软雅黑" pitchFamily="34" charset="0"/>
                <a:ea typeface="微软雅黑" pitchFamily="34" charset="-122"/>
                <a:cs typeface="微软雅黑" pitchFamily="34" charset="-120"/>
              </a:rPr>
              <a:t>自动控制</a:t>
            </a:r>
            <a:endParaRPr lang="en-US" sz="1100" dirty="0"/>
          </a:p>
        </p:txBody>
      </p:sp>
      <p:sp>
        <p:nvSpPr>
          <p:cNvPr id="36" name="Shape 31"/>
          <p:cNvSpPr/>
          <p:nvPr/>
        </p:nvSpPr>
        <p:spPr>
          <a:xfrm>
            <a:off x="4773168" y="4882896"/>
            <a:ext cx="320040" cy="0"/>
          </a:xfrm>
          <a:prstGeom prst="line">
            <a:avLst/>
          </a:prstGeom>
          <a:noFill/>
          <a:ln w="15875">
            <a:solidFill>
              <a:srgbClr val="0E86C8"/>
            </a:solidFill>
            <a:prstDash val="solid"/>
            <a:tailEnd type="triangle"/>
          </a:ln>
        </p:spPr>
      </p:sp>
      <p:sp>
        <p:nvSpPr>
          <p:cNvPr id="37" name="Shape 32"/>
          <p:cNvSpPr/>
          <p:nvPr/>
        </p:nvSpPr>
        <p:spPr>
          <a:xfrm>
            <a:off x="5157216" y="4626864"/>
            <a:ext cx="1847088" cy="512064"/>
          </a:xfrm>
          <a:prstGeom prst="roundRect">
            <a:avLst>
              <a:gd name="adj" fmla="val 17857"/>
            </a:avLst>
          </a:prstGeom>
          <a:solidFill>
            <a:srgbClr val="E8F1FE"/>
          </a:solidFill>
          <a:ln w="9525">
            <a:solidFill>
              <a:srgbClr val="1A5FD6"/>
            </a:solidFill>
            <a:prstDash val="solid"/>
          </a:ln>
        </p:spPr>
      </p:sp>
      <p:sp>
        <p:nvSpPr>
          <p:cNvPr id="38" name="Text 33"/>
          <p:cNvSpPr/>
          <p:nvPr/>
        </p:nvSpPr>
        <p:spPr>
          <a:xfrm>
            <a:off x="5157216" y="4626864"/>
            <a:ext cx="1847088" cy="512064"/>
          </a:xfrm>
          <a:prstGeom prst="rect">
            <a:avLst/>
          </a:prstGeom>
          <a:noFill/>
        </p:spPr>
        <p:txBody>
          <a:bodyPr wrap="square" lIns="0" tIns="0" rIns="0" bIns="0" rtlCol="0" anchor="ctr"/>
          <a:lstStyle/>
          <a:p>
            <a:pPr marL="0" indent="0" algn="ctr">
              <a:buNone/>
            </a:pPr>
            <a:r>
              <a:rPr lang="en-US" sz="1100" b="1" dirty="0">
                <a:solidFill>
                  <a:srgbClr val="0F2C55"/>
                </a:solidFill>
                <a:latin typeface="微软雅黑" pitchFamily="34" charset="0"/>
                <a:ea typeface="微软雅黑" pitchFamily="34" charset="-122"/>
                <a:cs typeface="微软雅黑" pitchFamily="34" charset="-120"/>
              </a:rPr>
              <a:t>网络通信</a:t>
            </a:r>
            <a:endParaRPr lang="en-US" sz="1100" dirty="0"/>
          </a:p>
        </p:txBody>
      </p:sp>
      <p:sp>
        <p:nvSpPr>
          <p:cNvPr id="39" name="Shape 34"/>
          <p:cNvSpPr/>
          <p:nvPr/>
        </p:nvSpPr>
        <p:spPr>
          <a:xfrm>
            <a:off x="7068312" y="4882896"/>
            <a:ext cx="320040" cy="0"/>
          </a:xfrm>
          <a:prstGeom prst="line">
            <a:avLst/>
          </a:prstGeom>
          <a:noFill/>
          <a:ln w="15875">
            <a:solidFill>
              <a:srgbClr val="0E86C8"/>
            </a:solidFill>
            <a:prstDash val="solid"/>
            <a:tailEnd type="triangle"/>
          </a:ln>
        </p:spPr>
      </p:sp>
      <p:sp>
        <p:nvSpPr>
          <p:cNvPr id="40" name="Shape 35"/>
          <p:cNvSpPr/>
          <p:nvPr/>
        </p:nvSpPr>
        <p:spPr>
          <a:xfrm>
            <a:off x="7452360" y="4626864"/>
            <a:ext cx="1847088" cy="512064"/>
          </a:xfrm>
          <a:prstGeom prst="roundRect">
            <a:avLst>
              <a:gd name="adj" fmla="val 17857"/>
            </a:avLst>
          </a:prstGeom>
          <a:solidFill>
            <a:srgbClr val="E8F1FE"/>
          </a:solidFill>
          <a:ln w="9525">
            <a:solidFill>
              <a:srgbClr val="1A5FD6"/>
            </a:solidFill>
            <a:prstDash val="solid"/>
          </a:ln>
        </p:spPr>
      </p:sp>
      <p:sp>
        <p:nvSpPr>
          <p:cNvPr id="41" name="Text 36"/>
          <p:cNvSpPr/>
          <p:nvPr/>
        </p:nvSpPr>
        <p:spPr>
          <a:xfrm>
            <a:off x="7452360" y="4626864"/>
            <a:ext cx="1847088" cy="512064"/>
          </a:xfrm>
          <a:prstGeom prst="rect">
            <a:avLst/>
          </a:prstGeom>
          <a:noFill/>
        </p:spPr>
        <p:txBody>
          <a:bodyPr wrap="square" lIns="0" tIns="0" rIns="0" bIns="0" rtlCol="0" anchor="ctr"/>
          <a:lstStyle/>
          <a:p>
            <a:pPr marL="0" indent="0" algn="ctr">
              <a:buNone/>
            </a:pPr>
            <a:r>
              <a:rPr lang="en-US" sz="1100" b="1" dirty="0">
                <a:solidFill>
                  <a:srgbClr val="0F2C55"/>
                </a:solidFill>
                <a:latin typeface="微软雅黑" pitchFamily="34" charset="0"/>
                <a:ea typeface="微软雅黑" pitchFamily="34" charset="-122"/>
                <a:cs typeface="微软雅黑" pitchFamily="34" charset="-120"/>
              </a:rPr>
              <a:t>平台管理</a:t>
            </a:r>
            <a:endParaRPr lang="en-US" sz="1100" dirty="0"/>
          </a:p>
        </p:txBody>
      </p:sp>
      <p:sp>
        <p:nvSpPr>
          <p:cNvPr id="42" name="Shape 37"/>
          <p:cNvSpPr/>
          <p:nvPr/>
        </p:nvSpPr>
        <p:spPr>
          <a:xfrm>
            <a:off x="9363456" y="4882896"/>
            <a:ext cx="320040" cy="0"/>
          </a:xfrm>
          <a:prstGeom prst="line">
            <a:avLst/>
          </a:prstGeom>
          <a:noFill/>
          <a:ln w="15875">
            <a:solidFill>
              <a:srgbClr val="0E86C8"/>
            </a:solidFill>
            <a:prstDash val="solid"/>
            <a:tailEnd type="triangle"/>
          </a:ln>
        </p:spPr>
      </p:sp>
      <p:sp>
        <p:nvSpPr>
          <p:cNvPr id="43" name="Shape 38"/>
          <p:cNvSpPr/>
          <p:nvPr/>
        </p:nvSpPr>
        <p:spPr>
          <a:xfrm>
            <a:off x="9747504" y="4626864"/>
            <a:ext cx="1847088" cy="512064"/>
          </a:xfrm>
          <a:prstGeom prst="roundRect">
            <a:avLst>
              <a:gd name="adj" fmla="val 17857"/>
            </a:avLst>
          </a:prstGeom>
          <a:solidFill>
            <a:srgbClr val="E8F1FE"/>
          </a:solidFill>
          <a:ln w="9525">
            <a:solidFill>
              <a:srgbClr val="1A5FD6"/>
            </a:solidFill>
            <a:prstDash val="solid"/>
          </a:ln>
        </p:spPr>
      </p:sp>
      <p:sp>
        <p:nvSpPr>
          <p:cNvPr id="44" name="Text 39"/>
          <p:cNvSpPr/>
          <p:nvPr/>
        </p:nvSpPr>
        <p:spPr>
          <a:xfrm>
            <a:off x="9747504" y="4626864"/>
            <a:ext cx="1847088" cy="512064"/>
          </a:xfrm>
          <a:prstGeom prst="rect">
            <a:avLst/>
          </a:prstGeom>
          <a:noFill/>
        </p:spPr>
        <p:txBody>
          <a:bodyPr wrap="square" lIns="0" tIns="0" rIns="0" bIns="0" rtlCol="0" anchor="ctr"/>
          <a:lstStyle/>
          <a:p>
            <a:pPr marL="0" indent="0" algn="ctr">
              <a:buNone/>
            </a:pPr>
            <a:r>
              <a:rPr lang="en-US" sz="1100" b="1" dirty="0">
                <a:solidFill>
                  <a:srgbClr val="0F2C55"/>
                </a:solidFill>
                <a:latin typeface="微软雅黑" pitchFamily="34" charset="0"/>
                <a:ea typeface="微软雅黑" pitchFamily="34" charset="-122"/>
                <a:cs typeface="微软雅黑" pitchFamily="34" charset="-120"/>
              </a:rPr>
              <a:t>业务集成</a:t>
            </a:r>
            <a:endParaRPr lang="en-US" sz="1100" dirty="0"/>
          </a:p>
        </p:txBody>
      </p:sp>
      <p:sp>
        <p:nvSpPr>
          <p:cNvPr id="45" name="Text 40"/>
          <p:cNvSpPr/>
          <p:nvPr/>
        </p:nvSpPr>
        <p:spPr>
          <a:xfrm>
            <a:off x="566928" y="5321808"/>
            <a:ext cx="3657600" cy="292608"/>
          </a:xfrm>
          <a:prstGeom prst="rect">
            <a:avLst/>
          </a:prstGeom>
          <a:noFill/>
        </p:spPr>
        <p:txBody>
          <a:bodyPr wrap="square" lIns="0" tIns="0" rIns="0" bIns="0" rtlCol="0" anchor="ctr"/>
          <a:lstStyle/>
          <a:p>
            <a:pPr marL="0" indent="0">
              <a:buNone/>
            </a:pPr>
            <a:r>
              <a:rPr lang="en-US" sz="1300" b="1" dirty="0">
                <a:solidFill>
                  <a:srgbClr val="0E86C8"/>
                </a:solidFill>
                <a:latin typeface="微软雅黑" pitchFamily="34" charset="0"/>
                <a:ea typeface="微软雅黑" pitchFamily="34" charset="-122"/>
                <a:cs typeface="微软雅黑" pitchFamily="34" charset="-120"/>
              </a:rPr>
              <a:t>项目价值</a:t>
            </a:r>
            <a:endParaRPr lang="en-US" sz="1300" dirty="0"/>
          </a:p>
        </p:txBody>
      </p:sp>
      <p:sp>
        <p:nvSpPr>
          <p:cNvPr id="46" name="Shape 41"/>
          <p:cNvSpPr/>
          <p:nvPr/>
        </p:nvSpPr>
        <p:spPr>
          <a:xfrm>
            <a:off x="566928" y="5632704"/>
            <a:ext cx="3538728" cy="603504"/>
          </a:xfrm>
          <a:prstGeom prst="roundRect">
            <a:avLst>
              <a:gd name="adj" fmla="val 8333"/>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47" name="Text 42"/>
          <p:cNvSpPr/>
          <p:nvPr/>
        </p:nvSpPr>
        <p:spPr>
          <a:xfrm>
            <a:off x="786384" y="5632704"/>
            <a:ext cx="960120" cy="603504"/>
          </a:xfrm>
          <a:prstGeom prst="rect">
            <a:avLst/>
          </a:prstGeom>
          <a:noFill/>
        </p:spPr>
        <p:txBody>
          <a:bodyPr wrap="square" lIns="0" tIns="0" rIns="0" bIns="0" rtlCol="0" anchor="ctr"/>
          <a:lstStyle/>
          <a:p>
            <a:pPr marL="0" indent="0">
              <a:buNone/>
            </a:pPr>
            <a:r>
              <a:rPr lang="en-US" sz="1050" b="1" dirty="0">
                <a:solidFill>
                  <a:srgbClr val="0E86C8"/>
                </a:solidFill>
                <a:latin typeface="微软雅黑" pitchFamily="34" charset="0"/>
                <a:ea typeface="微软雅黑" pitchFamily="34" charset="-122"/>
                <a:cs typeface="微软雅黑" pitchFamily="34" charset="-120"/>
              </a:rPr>
              <a:t>集中管理：</a:t>
            </a:r>
            <a:endParaRPr lang="en-US" sz="1050" dirty="0"/>
          </a:p>
        </p:txBody>
      </p:sp>
      <p:sp>
        <p:nvSpPr>
          <p:cNvPr id="48" name="Text 43"/>
          <p:cNvSpPr/>
          <p:nvPr/>
        </p:nvSpPr>
        <p:spPr>
          <a:xfrm>
            <a:off x="1682496" y="5632704"/>
            <a:ext cx="2286000" cy="603504"/>
          </a:xfrm>
          <a:prstGeom prst="rect">
            <a:avLst/>
          </a:prstGeom>
          <a:noFill/>
        </p:spPr>
        <p:txBody>
          <a:bodyPr wrap="square" lIns="0" tIns="0" rIns="0" bIns="0" rtlCol="0" anchor="ctr"/>
          <a:lstStyle/>
          <a:p>
            <a:pPr marL="0" indent="0">
              <a:lnSpc>
                <a:spcPts val="1150"/>
              </a:lnSpc>
              <a:buNone/>
            </a:pPr>
            <a:r>
              <a:rPr lang="en-US" sz="900" dirty="0">
                <a:solidFill>
                  <a:srgbClr val="44586F"/>
                </a:solidFill>
                <a:latin typeface="微软雅黑" pitchFamily="34" charset="0"/>
                <a:ea typeface="微软雅黑" pitchFamily="34" charset="-122"/>
                <a:cs typeface="微软雅黑" pitchFamily="34" charset="-120"/>
              </a:rPr>
              <a:t>多建筑、多楼层设备统一监控</a:t>
            </a:r>
            <a:endParaRPr lang="en-US" sz="900" dirty="0"/>
          </a:p>
        </p:txBody>
      </p:sp>
      <p:sp>
        <p:nvSpPr>
          <p:cNvPr id="49" name="Shape 44"/>
          <p:cNvSpPr/>
          <p:nvPr/>
        </p:nvSpPr>
        <p:spPr>
          <a:xfrm>
            <a:off x="4325112" y="5632704"/>
            <a:ext cx="3538728" cy="603504"/>
          </a:xfrm>
          <a:prstGeom prst="roundRect">
            <a:avLst>
              <a:gd name="adj" fmla="val 8333"/>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50" name="Text 45"/>
          <p:cNvSpPr/>
          <p:nvPr/>
        </p:nvSpPr>
        <p:spPr>
          <a:xfrm>
            <a:off x="4544568" y="5632704"/>
            <a:ext cx="960120" cy="603504"/>
          </a:xfrm>
          <a:prstGeom prst="rect">
            <a:avLst/>
          </a:prstGeom>
          <a:noFill/>
        </p:spPr>
        <p:txBody>
          <a:bodyPr wrap="square" lIns="0" tIns="0" rIns="0" bIns="0" rtlCol="0" anchor="ctr"/>
          <a:lstStyle/>
          <a:p>
            <a:pPr marL="0" indent="0">
              <a:buNone/>
            </a:pPr>
            <a:r>
              <a:rPr lang="en-US" sz="1050" b="1" dirty="0">
                <a:solidFill>
                  <a:srgbClr val="0E86C8"/>
                </a:solidFill>
                <a:latin typeface="微软雅黑" pitchFamily="34" charset="0"/>
                <a:ea typeface="微软雅黑" pitchFamily="34" charset="-122"/>
                <a:cs typeface="微软雅黑" pitchFamily="34" charset="-120"/>
              </a:rPr>
              <a:t>开放集成：</a:t>
            </a:r>
            <a:endParaRPr lang="en-US" sz="1050" dirty="0"/>
          </a:p>
        </p:txBody>
      </p:sp>
      <p:sp>
        <p:nvSpPr>
          <p:cNvPr id="51" name="Text 46"/>
          <p:cNvSpPr/>
          <p:nvPr/>
        </p:nvSpPr>
        <p:spPr>
          <a:xfrm>
            <a:off x="5440680" y="5632704"/>
            <a:ext cx="2286000" cy="603504"/>
          </a:xfrm>
          <a:prstGeom prst="rect">
            <a:avLst/>
          </a:prstGeom>
          <a:noFill/>
        </p:spPr>
        <p:txBody>
          <a:bodyPr wrap="square" lIns="0" tIns="0" rIns="0" bIns="0" rtlCol="0" anchor="ctr"/>
          <a:lstStyle/>
          <a:p>
            <a:pPr marL="0" indent="0">
              <a:lnSpc>
                <a:spcPts val="1150"/>
              </a:lnSpc>
              <a:buNone/>
            </a:pPr>
            <a:r>
              <a:rPr lang="en-US" sz="900" dirty="0">
                <a:solidFill>
                  <a:srgbClr val="44586F"/>
                </a:solidFill>
                <a:latin typeface="微软雅黑" pitchFamily="34" charset="0"/>
                <a:ea typeface="微软雅黑" pitchFamily="34" charset="-122"/>
                <a:cs typeface="微软雅黑" pitchFamily="34" charset="-120"/>
              </a:rPr>
              <a:t>为智慧园区及第三方系统预留接口</a:t>
            </a:r>
            <a:endParaRPr lang="en-US" sz="900" dirty="0"/>
          </a:p>
        </p:txBody>
      </p:sp>
      <p:sp>
        <p:nvSpPr>
          <p:cNvPr id="52" name="Shape 47"/>
          <p:cNvSpPr/>
          <p:nvPr/>
        </p:nvSpPr>
        <p:spPr>
          <a:xfrm>
            <a:off x="8083296" y="5632704"/>
            <a:ext cx="3538728" cy="603504"/>
          </a:xfrm>
          <a:prstGeom prst="roundRect">
            <a:avLst>
              <a:gd name="adj" fmla="val 8333"/>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53" name="Text 48"/>
          <p:cNvSpPr/>
          <p:nvPr/>
        </p:nvSpPr>
        <p:spPr>
          <a:xfrm>
            <a:off x="8302752" y="5632704"/>
            <a:ext cx="960120" cy="603504"/>
          </a:xfrm>
          <a:prstGeom prst="rect">
            <a:avLst/>
          </a:prstGeom>
          <a:noFill/>
        </p:spPr>
        <p:txBody>
          <a:bodyPr wrap="square" lIns="0" tIns="0" rIns="0" bIns="0" rtlCol="0" anchor="ctr"/>
          <a:lstStyle/>
          <a:p>
            <a:pPr marL="0" indent="0">
              <a:buNone/>
            </a:pPr>
            <a:r>
              <a:rPr lang="en-US" sz="1050" b="1" dirty="0">
                <a:solidFill>
                  <a:srgbClr val="0E86C8"/>
                </a:solidFill>
                <a:latin typeface="微软雅黑" pitchFamily="34" charset="0"/>
                <a:ea typeface="微软雅黑" pitchFamily="34" charset="-122"/>
                <a:cs typeface="微软雅黑" pitchFamily="34" charset="-120"/>
              </a:rPr>
              <a:t>持续扩展：</a:t>
            </a:r>
            <a:endParaRPr lang="en-US" sz="1050" dirty="0"/>
          </a:p>
        </p:txBody>
      </p:sp>
      <p:sp>
        <p:nvSpPr>
          <p:cNvPr id="54" name="Text 49"/>
          <p:cNvSpPr/>
          <p:nvPr/>
        </p:nvSpPr>
        <p:spPr>
          <a:xfrm>
            <a:off x="9198864" y="5632704"/>
            <a:ext cx="2286000" cy="603504"/>
          </a:xfrm>
          <a:prstGeom prst="rect">
            <a:avLst/>
          </a:prstGeom>
          <a:noFill/>
        </p:spPr>
        <p:txBody>
          <a:bodyPr wrap="square" lIns="0" tIns="0" rIns="0" bIns="0" rtlCol="0" anchor="ctr"/>
          <a:lstStyle/>
          <a:p>
            <a:pPr marL="0" indent="0">
              <a:lnSpc>
                <a:spcPts val="1150"/>
              </a:lnSpc>
              <a:buNone/>
            </a:pPr>
            <a:r>
              <a:rPr lang="en-US" sz="900" dirty="0">
                <a:solidFill>
                  <a:srgbClr val="44586F"/>
                </a:solidFill>
                <a:latin typeface="微软雅黑" pitchFamily="34" charset="0"/>
                <a:ea typeface="微软雅黑" pitchFamily="34" charset="-122"/>
                <a:cs typeface="微软雅黑" pitchFamily="34" charset="-120"/>
              </a:rPr>
              <a:t>标准网络、设备编码和资料体系支持后续扩建</a:t>
            </a:r>
            <a:endParaRPr lang="en-US" sz="900" dirty="0"/>
          </a:p>
        </p:txBody>
      </p:sp>
      <p:sp>
        <p:nvSpPr>
          <p:cNvPr id="55" name="Text 50"/>
          <p:cNvSpPr/>
          <p:nvPr/>
        </p:nvSpPr>
        <p:spPr>
          <a:xfrm>
            <a:off x="566928" y="6336792"/>
            <a:ext cx="9869119" cy="292608"/>
          </a:xfrm>
          <a:prstGeom prst="rect">
            <a:avLst/>
          </a:prstGeom>
          <a:noFill/>
        </p:spPr>
        <p:txBody>
          <a:bodyPr wrap="square" lIns="0" tIns="0" rIns="0" bIns="0" rtlCol="0" anchor="ctr"/>
          <a:lstStyle/>
          <a:p>
            <a:pPr marL="0" indent="0">
              <a:buNone/>
            </a:pPr>
            <a:r>
              <a:rPr lang="en-US" sz="900" i="1" dirty="0">
                <a:solidFill>
                  <a:srgbClr val="6E8098"/>
                </a:solidFill>
                <a:latin typeface="微软雅黑" pitchFamily="34" charset="0"/>
                <a:ea typeface="微软雅黑" pitchFamily="34" charset="-122"/>
                <a:cs typeface="微软雅黑" pitchFamily="34" charset="-120"/>
              </a:rPr>
              <a:t>保密说明：波兰某制造工厂 · 楼宇BMS深化设计与ICT网络集成 · 客户名称依据保密协议不予披露。</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5.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项目交付与质量控制</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DELIVERY &amp; QUALITY / 15</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以清晰责任、阶段检查和完整记录保障项目交付</a:t>
            </a:r>
            <a:endParaRPr lang="en-US" sz="2800" dirty="0"/>
          </a:p>
        </p:txBody>
      </p:sp>
      <p:sp>
        <p:nvSpPr>
          <p:cNvPr id="7" name="Shape 4"/>
          <p:cNvSpPr/>
          <p:nvPr/>
        </p:nvSpPr>
        <p:spPr>
          <a:xfrm>
            <a:off x="56692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Shape 5"/>
          <p:cNvSpPr/>
          <p:nvPr/>
        </p:nvSpPr>
        <p:spPr>
          <a:xfrm>
            <a:off x="804672" y="1847088"/>
            <a:ext cx="402336" cy="402336"/>
          </a:xfrm>
          <a:prstGeom prst="ellipse">
            <a:avLst/>
          </a:prstGeom>
          <a:solidFill>
            <a:srgbClr val="E8F1FE"/>
          </a:solidFill>
          <a:ln w="11430">
            <a:solidFill>
              <a:srgbClr val="0E86C8"/>
            </a:solidFill>
            <a:prstDash val="solid"/>
          </a:ln>
        </p:spPr>
      </p:sp>
      <p:sp>
        <p:nvSpPr>
          <p:cNvPr id="9" name="Text 6"/>
          <p:cNvSpPr/>
          <p:nvPr/>
        </p:nvSpPr>
        <p:spPr>
          <a:xfrm>
            <a:off x="804672" y="1847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01</a:t>
            </a:r>
            <a:endParaRPr lang="en-US" sz="1100" dirty="0"/>
          </a:p>
        </p:txBody>
      </p:sp>
      <p:sp>
        <p:nvSpPr>
          <p:cNvPr id="10" name="Text 7"/>
          <p:cNvSpPr/>
          <p:nvPr/>
        </p:nvSpPr>
        <p:spPr>
          <a:xfrm>
            <a:off x="1335024" y="1883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项目启动与范围确认</a:t>
            </a:r>
            <a:endParaRPr lang="en-US" sz="1300" dirty="0"/>
          </a:p>
        </p:txBody>
      </p:sp>
      <p:sp>
        <p:nvSpPr>
          <p:cNvPr id="11" name="Text 8"/>
          <p:cNvSpPr/>
          <p:nvPr/>
        </p:nvSpPr>
        <p:spPr>
          <a:xfrm>
            <a:off x="804672" y="2468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明确项目目标、工作范围及责任边界</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确认技术要求、交付成果和验收标准</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制定项目计划、人员配置及沟通机制</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识别现场条件、接口和潜在风险</a:t>
            </a:r>
            <a:endParaRPr lang="en-US" sz="950" dirty="0"/>
          </a:p>
        </p:txBody>
      </p:sp>
      <p:sp>
        <p:nvSpPr>
          <p:cNvPr id="12" name="Shape 9"/>
          <p:cNvSpPr/>
          <p:nvPr/>
        </p:nvSpPr>
        <p:spPr>
          <a:xfrm>
            <a:off x="4134917" y="2587752"/>
            <a:ext cx="155448" cy="219456"/>
          </a:xfrm>
          <a:prstGeom prst="chevron">
            <a:avLst/>
          </a:prstGeom>
          <a:solidFill>
            <a:srgbClr val="DDEAFC">
              <a:alpha val="70000"/>
            </a:srgbClr>
          </a:solidFill>
          <a:ln w="7620">
            <a:solidFill>
              <a:srgbClr val="1A5FD6"/>
            </a:solidFill>
            <a:prstDash val="solid"/>
          </a:ln>
        </p:spPr>
      </p:sp>
      <p:sp>
        <p:nvSpPr>
          <p:cNvPr id="13" name="Shape 10"/>
          <p:cNvSpPr/>
          <p:nvPr/>
        </p:nvSpPr>
        <p:spPr>
          <a:xfrm>
            <a:off x="4331513"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Shape 11"/>
          <p:cNvSpPr/>
          <p:nvPr/>
        </p:nvSpPr>
        <p:spPr>
          <a:xfrm>
            <a:off x="4569257" y="1847088"/>
            <a:ext cx="402336" cy="402336"/>
          </a:xfrm>
          <a:prstGeom prst="ellipse">
            <a:avLst/>
          </a:prstGeom>
          <a:solidFill>
            <a:srgbClr val="E8F1FE"/>
          </a:solidFill>
          <a:ln w="11430">
            <a:solidFill>
              <a:srgbClr val="0E86C8"/>
            </a:solidFill>
            <a:prstDash val="solid"/>
          </a:ln>
        </p:spPr>
      </p:sp>
      <p:sp>
        <p:nvSpPr>
          <p:cNvPr id="15" name="Text 12"/>
          <p:cNvSpPr/>
          <p:nvPr/>
        </p:nvSpPr>
        <p:spPr>
          <a:xfrm>
            <a:off x="4569257" y="1847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02</a:t>
            </a:r>
            <a:endParaRPr lang="en-US" sz="1100" dirty="0"/>
          </a:p>
        </p:txBody>
      </p:sp>
      <p:sp>
        <p:nvSpPr>
          <p:cNvPr id="16" name="Text 13"/>
          <p:cNvSpPr/>
          <p:nvPr/>
        </p:nvSpPr>
        <p:spPr>
          <a:xfrm>
            <a:off x="5099609" y="1883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设计与技术审核</a:t>
            </a:r>
            <a:endParaRPr lang="en-US" sz="1300" dirty="0"/>
          </a:p>
        </p:txBody>
      </p:sp>
      <p:sp>
        <p:nvSpPr>
          <p:cNvPr id="17" name="Text 14"/>
          <p:cNvSpPr/>
          <p:nvPr/>
        </p:nvSpPr>
        <p:spPr>
          <a:xfrm>
            <a:off x="4569257" y="2468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审核技术方案、图纸和设备规格</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确认设备、系统及施工接口</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建立技术问题及变更管理记录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在实施前完成关键条件确认</a:t>
            </a:r>
            <a:endParaRPr lang="en-US" sz="950" dirty="0"/>
          </a:p>
        </p:txBody>
      </p:sp>
      <p:sp>
        <p:nvSpPr>
          <p:cNvPr id="18" name="Shape 15"/>
          <p:cNvSpPr/>
          <p:nvPr/>
        </p:nvSpPr>
        <p:spPr>
          <a:xfrm>
            <a:off x="7899502" y="2587752"/>
            <a:ext cx="155448" cy="219456"/>
          </a:xfrm>
          <a:prstGeom prst="chevron">
            <a:avLst/>
          </a:prstGeom>
          <a:solidFill>
            <a:srgbClr val="DDEAFC">
              <a:alpha val="70000"/>
            </a:srgbClr>
          </a:solidFill>
          <a:ln w="7620">
            <a:solidFill>
              <a:srgbClr val="1A5FD6"/>
            </a:solidFill>
            <a:prstDash val="solid"/>
          </a:ln>
        </p:spPr>
      </p:sp>
      <p:sp>
        <p:nvSpPr>
          <p:cNvPr id="19" name="Shape 16"/>
          <p:cNvSpPr/>
          <p:nvPr/>
        </p:nvSpPr>
        <p:spPr>
          <a:xfrm>
            <a:off x="809609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Shape 17"/>
          <p:cNvSpPr/>
          <p:nvPr/>
        </p:nvSpPr>
        <p:spPr>
          <a:xfrm>
            <a:off x="8333842" y="1847088"/>
            <a:ext cx="402336" cy="402336"/>
          </a:xfrm>
          <a:prstGeom prst="ellipse">
            <a:avLst/>
          </a:prstGeom>
          <a:solidFill>
            <a:srgbClr val="E8F1FE"/>
          </a:solidFill>
          <a:ln w="11430">
            <a:solidFill>
              <a:srgbClr val="0E86C8"/>
            </a:solidFill>
            <a:prstDash val="solid"/>
          </a:ln>
        </p:spPr>
      </p:sp>
      <p:sp>
        <p:nvSpPr>
          <p:cNvPr id="21" name="Text 18"/>
          <p:cNvSpPr/>
          <p:nvPr/>
        </p:nvSpPr>
        <p:spPr>
          <a:xfrm>
            <a:off x="8333842" y="1847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03</a:t>
            </a:r>
            <a:endParaRPr lang="en-US" sz="1100" dirty="0"/>
          </a:p>
        </p:txBody>
      </p:sp>
      <p:sp>
        <p:nvSpPr>
          <p:cNvPr id="22" name="Text 19"/>
          <p:cNvSpPr/>
          <p:nvPr/>
        </p:nvSpPr>
        <p:spPr>
          <a:xfrm>
            <a:off x="8864194" y="1883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供应与进度协调</a:t>
            </a:r>
            <a:endParaRPr lang="en-US" sz="1300" dirty="0"/>
          </a:p>
        </p:txBody>
      </p:sp>
      <p:sp>
        <p:nvSpPr>
          <p:cNvPr id="23" name="Text 20"/>
          <p:cNvSpPr/>
          <p:nvPr/>
        </p:nvSpPr>
        <p:spPr>
          <a:xfrm>
            <a:off x="8333842" y="2468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跟踪设备文件、生产及交付进度</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协调运输、到货及现场接收条件</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定期更新项目进度和风险状态</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及时处理影响交期的问题</a:t>
            </a:r>
            <a:endParaRPr lang="en-US" sz="950" dirty="0"/>
          </a:p>
        </p:txBody>
      </p:sp>
      <p:sp>
        <p:nvSpPr>
          <p:cNvPr id="24" name="Shape 21"/>
          <p:cNvSpPr/>
          <p:nvPr/>
        </p:nvSpPr>
        <p:spPr>
          <a:xfrm>
            <a:off x="56692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5" name="Shape 22"/>
          <p:cNvSpPr/>
          <p:nvPr/>
        </p:nvSpPr>
        <p:spPr>
          <a:xfrm>
            <a:off x="804672" y="4133088"/>
            <a:ext cx="402336" cy="402336"/>
          </a:xfrm>
          <a:prstGeom prst="ellipse">
            <a:avLst/>
          </a:prstGeom>
          <a:solidFill>
            <a:srgbClr val="E8F1FE"/>
          </a:solidFill>
          <a:ln w="11430">
            <a:solidFill>
              <a:srgbClr val="0E86C8"/>
            </a:solidFill>
            <a:prstDash val="solid"/>
          </a:ln>
        </p:spPr>
      </p:sp>
      <p:sp>
        <p:nvSpPr>
          <p:cNvPr id="26" name="Text 23"/>
          <p:cNvSpPr/>
          <p:nvPr/>
        </p:nvSpPr>
        <p:spPr>
          <a:xfrm>
            <a:off x="804672" y="4133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04</a:t>
            </a:r>
            <a:endParaRPr lang="en-US" sz="1100" dirty="0"/>
          </a:p>
        </p:txBody>
      </p:sp>
      <p:sp>
        <p:nvSpPr>
          <p:cNvPr id="27" name="Text 24"/>
          <p:cNvSpPr/>
          <p:nvPr/>
        </p:nvSpPr>
        <p:spPr>
          <a:xfrm>
            <a:off x="1335024" y="4169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现场实施控制</a:t>
            </a:r>
            <a:endParaRPr lang="en-US" sz="1300" dirty="0"/>
          </a:p>
        </p:txBody>
      </p:sp>
      <p:sp>
        <p:nvSpPr>
          <p:cNvPr id="28" name="Text 25"/>
          <p:cNvSpPr/>
          <p:nvPr/>
        </p:nvSpPr>
        <p:spPr>
          <a:xfrm>
            <a:off x="804672" y="4754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开展施工前安全及技术交底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按批准方案和作业要求实施</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检查安装质量及阶段完成情况</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记录现场问题、整改措施及结果</a:t>
            </a:r>
            <a:endParaRPr lang="en-US" sz="950" dirty="0"/>
          </a:p>
        </p:txBody>
      </p:sp>
      <p:sp>
        <p:nvSpPr>
          <p:cNvPr id="29" name="Shape 26"/>
          <p:cNvSpPr/>
          <p:nvPr/>
        </p:nvSpPr>
        <p:spPr>
          <a:xfrm>
            <a:off x="4134917" y="4873752"/>
            <a:ext cx="155448" cy="219456"/>
          </a:xfrm>
          <a:prstGeom prst="chevron">
            <a:avLst/>
          </a:prstGeom>
          <a:solidFill>
            <a:srgbClr val="DDEAFC">
              <a:alpha val="70000"/>
            </a:srgbClr>
          </a:solidFill>
          <a:ln w="7620">
            <a:solidFill>
              <a:srgbClr val="1A5FD6"/>
            </a:solidFill>
            <a:prstDash val="solid"/>
          </a:ln>
        </p:spPr>
      </p:sp>
      <p:sp>
        <p:nvSpPr>
          <p:cNvPr id="30" name="Shape 27"/>
          <p:cNvSpPr/>
          <p:nvPr/>
        </p:nvSpPr>
        <p:spPr>
          <a:xfrm>
            <a:off x="4331513"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1" name="Shape 28"/>
          <p:cNvSpPr/>
          <p:nvPr/>
        </p:nvSpPr>
        <p:spPr>
          <a:xfrm>
            <a:off x="4569257" y="4133088"/>
            <a:ext cx="402336" cy="402336"/>
          </a:xfrm>
          <a:prstGeom prst="ellipse">
            <a:avLst/>
          </a:prstGeom>
          <a:solidFill>
            <a:srgbClr val="E8F1FE"/>
          </a:solidFill>
          <a:ln w="11430">
            <a:solidFill>
              <a:srgbClr val="0E86C8"/>
            </a:solidFill>
            <a:prstDash val="solid"/>
          </a:ln>
        </p:spPr>
      </p:sp>
      <p:sp>
        <p:nvSpPr>
          <p:cNvPr id="32" name="Text 29"/>
          <p:cNvSpPr/>
          <p:nvPr/>
        </p:nvSpPr>
        <p:spPr>
          <a:xfrm>
            <a:off x="4569257" y="4133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05</a:t>
            </a:r>
            <a:endParaRPr lang="en-US" sz="1100" dirty="0"/>
          </a:p>
        </p:txBody>
      </p:sp>
      <p:sp>
        <p:nvSpPr>
          <p:cNvPr id="33" name="Text 30"/>
          <p:cNvSpPr/>
          <p:nvPr/>
        </p:nvSpPr>
        <p:spPr>
          <a:xfrm>
            <a:off x="5099609" y="4169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测试与验收管理</a:t>
            </a:r>
            <a:endParaRPr lang="en-US" sz="1300" dirty="0"/>
          </a:p>
        </p:txBody>
      </p:sp>
      <p:sp>
        <p:nvSpPr>
          <p:cNvPr id="34" name="Text 31"/>
          <p:cNvSpPr/>
          <p:nvPr/>
        </p:nvSpPr>
        <p:spPr>
          <a:xfrm>
            <a:off x="4569257" y="4754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制定调试、测试和验收计划</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完成单机测试、系统联调和功能验证</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建立问题清单并跟踪整改关闭</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由相关方确认验收结果</a:t>
            </a:r>
            <a:endParaRPr lang="en-US" sz="950" dirty="0"/>
          </a:p>
        </p:txBody>
      </p:sp>
      <p:sp>
        <p:nvSpPr>
          <p:cNvPr id="35" name="Shape 32"/>
          <p:cNvSpPr/>
          <p:nvPr/>
        </p:nvSpPr>
        <p:spPr>
          <a:xfrm>
            <a:off x="7899502" y="4873752"/>
            <a:ext cx="155448" cy="219456"/>
          </a:xfrm>
          <a:prstGeom prst="chevron">
            <a:avLst/>
          </a:prstGeom>
          <a:solidFill>
            <a:srgbClr val="DDEAFC">
              <a:alpha val="70000"/>
            </a:srgbClr>
          </a:solidFill>
          <a:ln w="7620">
            <a:solidFill>
              <a:srgbClr val="1A5FD6"/>
            </a:solidFill>
            <a:prstDash val="solid"/>
          </a:ln>
        </p:spPr>
      </p:sp>
      <p:sp>
        <p:nvSpPr>
          <p:cNvPr id="36" name="Shape 33"/>
          <p:cNvSpPr/>
          <p:nvPr/>
        </p:nvSpPr>
        <p:spPr>
          <a:xfrm>
            <a:off x="809609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7" name="Shape 34"/>
          <p:cNvSpPr/>
          <p:nvPr/>
        </p:nvSpPr>
        <p:spPr>
          <a:xfrm>
            <a:off x="8333842" y="4133088"/>
            <a:ext cx="402336" cy="402336"/>
          </a:xfrm>
          <a:prstGeom prst="ellipse">
            <a:avLst/>
          </a:prstGeom>
          <a:solidFill>
            <a:srgbClr val="E8F1FE"/>
          </a:solidFill>
          <a:ln w="11430">
            <a:solidFill>
              <a:srgbClr val="0E86C8"/>
            </a:solidFill>
            <a:prstDash val="solid"/>
          </a:ln>
        </p:spPr>
      </p:sp>
      <p:sp>
        <p:nvSpPr>
          <p:cNvPr id="38" name="Text 35"/>
          <p:cNvSpPr/>
          <p:nvPr/>
        </p:nvSpPr>
        <p:spPr>
          <a:xfrm>
            <a:off x="8333842" y="4133088"/>
            <a:ext cx="402336" cy="402336"/>
          </a:xfrm>
          <a:prstGeom prst="rect">
            <a:avLst/>
          </a:prstGeom>
          <a:noFill/>
        </p:spPr>
        <p:txBody>
          <a:bodyPr wrap="square" lIns="0" tIns="0" rIns="0" bIns="0" rtlCol="0" anchor="ctr"/>
          <a:lstStyle/>
          <a:p>
            <a:pPr marL="0" indent="0" algn="ctr">
              <a:buNone/>
            </a:pPr>
            <a:r>
              <a:rPr lang="en-US" sz="1100" b="1" dirty="0">
                <a:solidFill>
                  <a:srgbClr val="0E86C8"/>
                </a:solidFill>
                <a:latin typeface="Arial" panose="020B0604020202090204" pitchFamily="34" charset="0"/>
                <a:ea typeface="Arial" panose="020B0604020202090204" pitchFamily="34" charset="-122"/>
                <a:cs typeface="Arial" panose="020B0604020202090204" pitchFamily="34" charset="-120"/>
              </a:rPr>
              <a:t>06</a:t>
            </a:r>
            <a:endParaRPr lang="en-US" sz="1100" dirty="0"/>
          </a:p>
        </p:txBody>
      </p:sp>
      <p:sp>
        <p:nvSpPr>
          <p:cNvPr id="39" name="Text 36"/>
          <p:cNvSpPr/>
          <p:nvPr/>
        </p:nvSpPr>
        <p:spPr>
          <a:xfrm>
            <a:off x="8864194" y="4169664"/>
            <a:ext cx="2606040" cy="292608"/>
          </a:xfrm>
          <a:prstGeom prst="rect">
            <a:avLst/>
          </a:prstGeom>
          <a:noFill/>
        </p:spPr>
        <p:txBody>
          <a:bodyPr wrap="square" lIns="0" tIns="0" rIns="0" bIns="0" rtlCol="0" anchor="ctr"/>
          <a:lstStyle/>
          <a:p>
            <a:pPr marL="0" indent="0">
              <a:buNone/>
            </a:pPr>
            <a:r>
              <a:rPr lang="en-US" sz="1300" b="1" dirty="0">
                <a:solidFill>
                  <a:srgbClr val="0F2C55"/>
                </a:solidFill>
                <a:latin typeface="微软雅黑" pitchFamily="34" charset="0"/>
                <a:ea typeface="微软雅黑" pitchFamily="34" charset="-122"/>
                <a:cs typeface="微软雅黑" pitchFamily="34" charset="-120"/>
              </a:rPr>
              <a:t>文件与项目移交</a:t>
            </a:r>
            <a:endParaRPr lang="en-US" sz="1300" dirty="0"/>
          </a:p>
        </p:txBody>
      </p:sp>
      <p:sp>
        <p:nvSpPr>
          <p:cNvPr id="40" name="Text 37"/>
          <p:cNvSpPr/>
          <p:nvPr/>
        </p:nvSpPr>
        <p:spPr>
          <a:xfrm>
            <a:off x="8333842" y="4754880"/>
            <a:ext cx="3063240" cy="1170432"/>
          </a:xfrm>
          <a:prstGeom prst="rect">
            <a:avLst/>
          </a:prstGeom>
          <a:noFill/>
        </p:spPr>
        <p:txBody>
          <a:bodyPr wrap="square" lIns="0" tIns="0" rIns="0" bIns="0" rtlCol="0" anchor="t"/>
          <a:lstStyle/>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整理图纸、设备资料及测试记录</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提供操作维护文件和必要培训</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完成竣工资料及未决事项移交</a:t>
            </a:r>
            <a:endParaRPr lang="en-US" sz="950" dirty="0"/>
          </a:p>
          <a:p>
            <a:pPr marL="152400" indent="-152400">
              <a:lnSpc>
                <a:spcPts val="1350"/>
              </a:lnSpc>
              <a:spcAft>
                <a:spcPts val="400"/>
              </a:spcAft>
              <a:buSzPct val="100000"/>
              <a:buChar char="▪"/>
            </a:pPr>
            <a:r>
              <a:rPr lang="en-US" sz="950" dirty="0">
                <a:solidFill>
                  <a:srgbClr val="44586F"/>
                </a:solidFill>
                <a:latin typeface="微软雅黑" pitchFamily="34" charset="0"/>
                <a:ea typeface="微软雅黑" pitchFamily="34" charset="-122"/>
                <a:cs typeface="微软雅黑" pitchFamily="34" charset="-120"/>
              </a:rPr>
              <a:t>支持项目进入运行维护阶段</a:t>
            </a:r>
            <a:endParaRPr lang="en-US" sz="950" dirty="0"/>
          </a:p>
        </p:txBody>
      </p:sp>
      <p:sp>
        <p:nvSpPr>
          <p:cNvPr id="41" name="Text 38"/>
          <p:cNvSpPr/>
          <p:nvPr/>
        </p:nvSpPr>
        <p:spPr>
          <a:xfrm>
            <a:off x="566928" y="6336792"/>
            <a:ext cx="5486400" cy="292608"/>
          </a:xfrm>
          <a:prstGeom prst="rect">
            <a:avLst/>
          </a:prstGeom>
          <a:noFill/>
        </p:spPr>
        <p:txBody>
          <a:bodyPr wrap="square" lIns="0" tIns="0" rIns="0" bIns="0" rtlCol="0" anchor="ctr"/>
          <a:lstStyle/>
          <a:p>
            <a:pPr marL="0" indent="0">
              <a:buNone/>
            </a:pPr>
            <a:r>
              <a:rPr lang="en-US" sz="900" dirty="0">
                <a:solidFill>
                  <a:srgbClr val="75879E"/>
                </a:solidFill>
                <a:latin typeface="微软雅黑" pitchFamily="34" charset="0"/>
                <a:ea typeface="微软雅黑" pitchFamily="34" charset="-122"/>
                <a:cs typeface="微软雅黑" pitchFamily="34" charset="-120"/>
              </a:rPr>
              <a:t>N-STS ｜ Nordic Smart Tech Solution</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6.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合规、安全与资质</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COMPLIANCE &amp; HSE / 16</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将安全、合规与文件管理纳入每个交付环节</a:t>
            </a:r>
            <a:endParaRPr lang="en-US" sz="2800" dirty="0"/>
          </a:p>
        </p:txBody>
      </p:sp>
      <p:sp>
        <p:nvSpPr>
          <p:cNvPr id="7" name="Shape 4"/>
          <p:cNvSpPr/>
          <p:nvPr/>
        </p:nvSpPr>
        <p:spPr>
          <a:xfrm>
            <a:off x="56692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8" name="Shape 5"/>
          <p:cNvSpPr/>
          <p:nvPr/>
        </p:nvSpPr>
        <p:spPr>
          <a:xfrm>
            <a:off x="804672" y="1847088"/>
            <a:ext cx="457200" cy="457200"/>
          </a:xfrm>
          <a:prstGeom prst="ellipse">
            <a:avLst/>
          </a:prstGeom>
          <a:solidFill>
            <a:srgbClr val="E8F1FE"/>
          </a:solidFill>
          <a:ln w="9525">
            <a:solidFill>
              <a:srgbClr val="B4CFF3"/>
            </a:solidFill>
            <a:prstDash val="solid"/>
          </a:ln>
        </p:spPr>
      </p:sp>
      <p:pic>
        <p:nvPicPr>
          <p:cNvPr id="9" name="Image 1" descr="icons/checkCircle.png"/>
          <p:cNvPicPr>
            <a:picLocks noChangeAspect="1"/>
          </p:cNvPicPr>
          <p:nvPr/>
        </p:nvPicPr>
        <p:blipFill>
          <a:blip r:embed="rId2"/>
          <a:stretch>
            <a:fillRect/>
          </a:stretch>
        </p:blipFill>
        <p:spPr>
          <a:xfrm>
            <a:off x="918972" y="1961388"/>
            <a:ext cx="228600" cy="228600"/>
          </a:xfrm>
          <a:prstGeom prst="rect">
            <a:avLst/>
          </a:prstGeom>
        </p:spPr>
      </p:pic>
      <p:sp>
        <p:nvSpPr>
          <p:cNvPr id="10" name="Text 6"/>
          <p:cNvSpPr/>
          <p:nvPr/>
        </p:nvSpPr>
        <p:spPr>
          <a:xfrm>
            <a:off x="1389888" y="1865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01</a:t>
            </a:r>
            <a:endParaRPr lang="en-US" sz="1200" dirty="0"/>
          </a:p>
        </p:txBody>
      </p:sp>
      <p:sp>
        <p:nvSpPr>
          <p:cNvPr id="11" name="Text 7"/>
          <p:cNvSpPr/>
          <p:nvPr/>
        </p:nvSpPr>
        <p:spPr>
          <a:xfrm>
            <a:off x="1389888" y="2103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项目合规要求</a:t>
            </a:r>
            <a:endParaRPr lang="en-US" sz="1250" dirty="0"/>
          </a:p>
        </p:txBody>
      </p:sp>
      <p:sp>
        <p:nvSpPr>
          <p:cNvPr id="12" name="Text 8"/>
          <p:cNvSpPr/>
          <p:nvPr/>
        </p:nvSpPr>
        <p:spPr>
          <a:xfrm>
            <a:off x="804672" y="2505456"/>
            <a:ext cx="3063240" cy="1170432"/>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识别项目所在地及客户的现场要求</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明确各专业工作所需的人员资质和许可</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按合同要求确认设备、施工和验收标准</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在项目启动前完成合规条件检查</a:t>
            </a:r>
            <a:endParaRPr lang="en-US" sz="900" dirty="0"/>
          </a:p>
        </p:txBody>
      </p:sp>
      <p:sp>
        <p:nvSpPr>
          <p:cNvPr id="13" name="Shape 9"/>
          <p:cNvSpPr/>
          <p:nvPr/>
        </p:nvSpPr>
        <p:spPr>
          <a:xfrm>
            <a:off x="4331513"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4" name="Shape 10"/>
          <p:cNvSpPr/>
          <p:nvPr/>
        </p:nvSpPr>
        <p:spPr>
          <a:xfrm>
            <a:off x="4569257" y="1847088"/>
            <a:ext cx="457200" cy="457200"/>
          </a:xfrm>
          <a:prstGeom prst="ellipse">
            <a:avLst/>
          </a:prstGeom>
          <a:solidFill>
            <a:srgbClr val="E8F1FE"/>
          </a:solidFill>
          <a:ln w="9525">
            <a:solidFill>
              <a:srgbClr val="B4CFF3"/>
            </a:solidFill>
            <a:prstDash val="solid"/>
          </a:ln>
        </p:spPr>
      </p:sp>
      <p:pic>
        <p:nvPicPr>
          <p:cNvPr id="15" name="Image 2" descr="icons/users.png"/>
          <p:cNvPicPr>
            <a:picLocks noChangeAspect="1"/>
          </p:cNvPicPr>
          <p:nvPr/>
        </p:nvPicPr>
        <p:blipFill>
          <a:blip r:embed="rId3"/>
          <a:stretch>
            <a:fillRect/>
          </a:stretch>
        </p:blipFill>
        <p:spPr>
          <a:xfrm>
            <a:off x="4683557" y="1961388"/>
            <a:ext cx="228600" cy="228600"/>
          </a:xfrm>
          <a:prstGeom prst="rect">
            <a:avLst/>
          </a:prstGeom>
        </p:spPr>
      </p:pic>
      <p:sp>
        <p:nvSpPr>
          <p:cNvPr id="16" name="Text 11"/>
          <p:cNvSpPr/>
          <p:nvPr/>
        </p:nvSpPr>
        <p:spPr>
          <a:xfrm>
            <a:off x="5154473" y="1865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02</a:t>
            </a:r>
            <a:endParaRPr lang="en-US" sz="1200" dirty="0"/>
          </a:p>
        </p:txBody>
      </p:sp>
      <p:sp>
        <p:nvSpPr>
          <p:cNvPr id="17" name="Text 12"/>
          <p:cNvSpPr/>
          <p:nvPr/>
        </p:nvSpPr>
        <p:spPr>
          <a:xfrm>
            <a:off x="5154473" y="2103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人员与合作单位管理</a:t>
            </a:r>
            <a:endParaRPr lang="en-US" sz="1250" dirty="0"/>
          </a:p>
        </p:txBody>
      </p:sp>
      <p:sp>
        <p:nvSpPr>
          <p:cNvPr id="18" name="Text 13"/>
          <p:cNvSpPr/>
          <p:nvPr/>
        </p:nvSpPr>
        <p:spPr>
          <a:xfrm>
            <a:off x="4569257" y="2505456"/>
            <a:ext cx="3063240" cy="1170432"/>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根据工作内容配置具备相应能力的人员</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核验项目要求的培训、证书及有效期</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对合作单位进行能力和文件审核</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明确各方责任、工作范围及管理接口</a:t>
            </a:r>
            <a:endParaRPr lang="en-US" sz="900" dirty="0"/>
          </a:p>
        </p:txBody>
      </p:sp>
      <p:sp>
        <p:nvSpPr>
          <p:cNvPr id="19" name="Shape 14"/>
          <p:cNvSpPr/>
          <p:nvPr/>
        </p:nvSpPr>
        <p:spPr>
          <a:xfrm>
            <a:off x="8096098" y="1627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0" name="Shape 15"/>
          <p:cNvSpPr/>
          <p:nvPr/>
        </p:nvSpPr>
        <p:spPr>
          <a:xfrm>
            <a:off x="8333842" y="1847088"/>
            <a:ext cx="457200" cy="457200"/>
          </a:xfrm>
          <a:prstGeom prst="ellipse">
            <a:avLst/>
          </a:prstGeom>
          <a:solidFill>
            <a:srgbClr val="E8F1FE"/>
          </a:solidFill>
          <a:ln w="9525">
            <a:solidFill>
              <a:srgbClr val="B4CFF3"/>
            </a:solidFill>
            <a:prstDash val="solid"/>
          </a:ln>
        </p:spPr>
      </p:sp>
      <p:pic>
        <p:nvPicPr>
          <p:cNvPr id="21" name="Image 3" descr="icons/shield.png"/>
          <p:cNvPicPr>
            <a:picLocks noChangeAspect="1"/>
          </p:cNvPicPr>
          <p:nvPr/>
        </p:nvPicPr>
        <p:blipFill>
          <a:blip r:embed="rId4"/>
          <a:stretch>
            <a:fillRect/>
          </a:stretch>
        </p:blipFill>
        <p:spPr>
          <a:xfrm>
            <a:off x="8448142" y="1961388"/>
            <a:ext cx="228600" cy="228600"/>
          </a:xfrm>
          <a:prstGeom prst="rect">
            <a:avLst/>
          </a:prstGeom>
        </p:spPr>
      </p:pic>
      <p:sp>
        <p:nvSpPr>
          <p:cNvPr id="22" name="Text 16"/>
          <p:cNvSpPr/>
          <p:nvPr/>
        </p:nvSpPr>
        <p:spPr>
          <a:xfrm>
            <a:off x="8919058" y="1865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03</a:t>
            </a:r>
            <a:endParaRPr lang="en-US" sz="1200" dirty="0"/>
          </a:p>
        </p:txBody>
      </p:sp>
      <p:sp>
        <p:nvSpPr>
          <p:cNvPr id="23" name="Text 17"/>
          <p:cNvSpPr/>
          <p:nvPr/>
        </p:nvSpPr>
        <p:spPr>
          <a:xfrm>
            <a:off x="8919058" y="2103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现场安全管理</a:t>
            </a:r>
            <a:endParaRPr lang="en-US" sz="1250" dirty="0"/>
          </a:p>
        </p:txBody>
      </p:sp>
      <p:sp>
        <p:nvSpPr>
          <p:cNvPr id="24" name="Text 18"/>
          <p:cNvSpPr/>
          <p:nvPr/>
        </p:nvSpPr>
        <p:spPr>
          <a:xfrm>
            <a:off x="8333842" y="2505456"/>
            <a:ext cx="3063240" cy="1170432"/>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开展施工前风险评估和安全交底</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遵守客户现场安全制度及作业许可流程</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根据工作内容配置个人防护装备</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记录并跟踪安全问题、事件及整改措施</a:t>
            </a:r>
            <a:endParaRPr lang="en-US" sz="900" dirty="0"/>
          </a:p>
        </p:txBody>
      </p:sp>
      <p:sp>
        <p:nvSpPr>
          <p:cNvPr id="25" name="Shape 19"/>
          <p:cNvSpPr/>
          <p:nvPr/>
        </p:nvSpPr>
        <p:spPr>
          <a:xfrm>
            <a:off x="56692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26" name="Shape 20"/>
          <p:cNvSpPr/>
          <p:nvPr/>
        </p:nvSpPr>
        <p:spPr>
          <a:xfrm>
            <a:off x="804672" y="4133088"/>
            <a:ext cx="457200" cy="457200"/>
          </a:xfrm>
          <a:prstGeom prst="ellipse">
            <a:avLst/>
          </a:prstGeom>
          <a:solidFill>
            <a:srgbClr val="E8F1FE"/>
          </a:solidFill>
          <a:ln w="9525">
            <a:solidFill>
              <a:srgbClr val="B4CFF3"/>
            </a:solidFill>
            <a:prstDash val="solid"/>
          </a:ln>
        </p:spPr>
      </p:sp>
      <p:pic>
        <p:nvPicPr>
          <p:cNvPr id="27" name="Image 4" descr="icons/fileText.png"/>
          <p:cNvPicPr>
            <a:picLocks noChangeAspect="1"/>
          </p:cNvPicPr>
          <p:nvPr/>
        </p:nvPicPr>
        <p:blipFill>
          <a:blip r:embed="rId5"/>
          <a:stretch>
            <a:fillRect/>
          </a:stretch>
        </p:blipFill>
        <p:spPr>
          <a:xfrm>
            <a:off x="918972" y="4247388"/>
            <a:ext cx="228600" cy="228600"/>
          </a:xfrm>
          <a:prstGeom prst="rect">
            <a:avLst/>
          </a:prstGeom>
        </p:spPr>
      </p:pic>
      <p:sp>
        <p:nvSpPr>
          <p:cNvPr id="28" name="Text 21"/>
          <p:cNvSpPr/>
          <p:nvPr/>
        </p:nvSpPr>
        <p:spPr>
          <a:xfrm>
            <a:off x="1389888" y="4151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04</a:t>
            </a:r>
            <a:endParaRPr lang="en-US" sz="1200" dirty="0"/>
          </a:p>
        </p:txBody>
      </p:sp>
      <p:sp>
        <p:nvSpPr>
          <p:cNvPr id="29" name="Text 22"/>
          <p:cNvSpPr/>
          <p:nvPr/>
        </p:nvSpPr>
        <p:spPr>
          <a:xfrm>
            <a:off x="1389888" y="4389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设备与技术文件审核</a:t>
            </a:r>
            <a:endParaRPr lang="en-US" sz="1250" dirty="0"/>
          </a:p>
        </p:txBody>
      </p:sp>
      <p:sp>
        <p:nvSpPr>
          <p:cNvPr id="30" name="Text 23"/>
          <p:cNvSpPr/>
          <p:nvPr/>
        </p:nvSpPr>
        <p:spPr>
          <a:xfrm>
            <a:off x="804672" y="4791456"/>
            <a:ext cx="3063240" cy="1170432"/>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核查适用的设备认证和合规文件</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审核技术规格、使用说明及安全信息</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明确制造商、供应商及项目各方责任</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确保设备文件满足合同和现场交付要求</a:t>
            </a:r>
            <a:endParaRPr lang="en-US" sz="900" dirty="0"/>
          </a:p>
        </p:txBody>
      </p:sp>
      <p:sp>
        <p:nvSpPr>
          <p:cNvPr id="31" name="Shape 24"/>
          <p:cNvSpPr/>
          <p:nvPr/>
        </p:nvSpPr>
        <p:spPr>
          <a:xfrm>
            <a:off x="4331513"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2" name="Shape 25"/>
          <p:cNvSpPr/>
          <p:nvPr/>
        </p:nvSpPr>
        <p:spPr>
          <a:xfrm>
            <a:off x="4569257" y="4133088"/>
            <a:ext cx="457200" cy="457200"/>
          </a:xfrm>
          <a:prstGeom prst="ellipse">
            <a:avLst/>
          </a:prstGeom>
          <a:solidFill>
            <a:srgbClr val="E8F1FE"/>
          </a:solidFill>
          <a:ln w="9525">
            <a:solidFill>
              <a:srgbClr val="B4CFF3"/>
            </a:solidFill>
            <a:prstDash val="solid"/>
          </a:ln>
        </p:spPr>
      </p:sp>
      <p:pic>
        <p:nvPicPr>
          <p:cNvPr id="33" name="Image 5" descr="icons/clipboard.png"/>
          <p:cNvPicPr>
            <a:picLocks noChangeAspect="1"/>
          </p:cNvPicPr>
          <p:nvPr/>
        </p:nvPicPr>
        <p:blipFill>
          <a:blip r:embed="rId6"/>
          <a:stretch>
            <a:fillRect/>
          </a:stretch>
        </p:blipFill>
        <p:spPr>
          <a:xfrm>
            <a:off x="4683557" y="4247388"/>
            <a:ext cx="228600" cy="228600"/>
          </a:xfrm>
          <a:prstGeom prst="rect">
            <a:avLst/>
          </a:prstGeom>
        </p:spPr>
      </p:pic>
      <p:sp>
        <p:nvSpPr>
          <p:cNvPr id="34" name="Text 26"/>
          <p:cNvSpPr/>
          <p:nvPr/>
        </p:nvSpPr>
        <p:spPr>
          <a:xfrm>
            <a:off x="5154473" y="4151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05</a:t>
            </a:r>
            <a:endParaRPr lang="en-US" sz="1200" dirty="0"/>
          </a:p>
        </p:txBody>
      </p:sp>
      <p:sp>
        <p:nvSpPr>
          <p:cNvPr id="35" name="Text 27"/>
          <p:cNvSpPr/>
          <p:nvPr/>
        </p:nvSpPr>
        <p:spPr>
          <a:xfrm>
            <a:off x="5154473" y="4389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质量与交付文件</a:t>
            </a:r>
            <a:endParaRPr lang="en-US" sz="1250" dirty="0"/>
          </a:p>
        </p:txBody>
      </p:sp>
      <p:sp>
        <p:nvSpPr>
          <p:cNvPr id="36" name="Text 28"/>
          <p:cNvSpPr/>
          <p:nvPr/>
        </p:nvSpPr>
        <p:spPr>
          <a:xfrm>
            <a:off x="4550969" y="4791456"/>
            <a:ext cx="1481328" cy="658368"/>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风险评估及施工方案</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设备资料及技术规格</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安装检查及测试记录</a:t>
            </a:r>
            <a:endParaRPr lang="en-US" sz="900" dirty="0"/>
          </a:p>
        </p:txBody>
      </p:sp>
      <p:sp>
        <p:nvSpPr>
          <p:cNvPr id="37" name="Text 29"/>
          <p:cNvSpPr/>
          <p:nvPr/>
        </p:nvSpPr>
        <p:spPr>
          <a:xfrm>
            <a:off x="6087161" y="4791456"/>
            <a:ext cx="1536192" cy="658368"/>
          </a:xfrm>
          <a:prstGeom prst="rect">
            <a:avLst/>
          </a:prstGeom>
          <a:noFill/>
        </p:spPr>
        <p:txBody>
          <a:bodyPr wrap="square" lIns="0" tIns="0" rIns="0" bIns="0" rtlCol="0" anchor="t"/>
          <a:lstStyle/>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调试与验收报告</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竣工图纸及设备清单</a:t>
            </a:r>
            <a:endParaRPr lang="en-US" sz="900" dirty="0"/>
          </a:p>
          <a:p>
            <a:pPr marL="152400" indent="-152400">
              <a:lnSpc>
                <a:spcPts val="1280"/>
              </a:lnSpc>
              <a:spcAft>
                <a:spcPts val="380"/>
              </a:spcAft>
              <a:buSzPct val="100000"/>
              <a:buChar char="▪"/>
            </a:pPr>
            <a:r>
              <a:rPr lang="en-US" sz="900" dirty="0">
                <a:solidFill>
                  <a:srgbClr val="44586F"/>
                </a:solidFill>
                <a:latin typeface="微软雅黑" pitchFamily="34" charset="0"/>
                <a:ea typeface="微软雅黑" pitchFamily="34" charset="-122"/>
                <a:cs typeface="微软雅黑" pitchFamily="34" charset="-120"/>
              </a:rPr>
              <a:t>操作维护文件及培训记录</a:t>
            </a:r>
            <a:endParaRPr lang="en-US" sz="900" dirty="0"/>
          </a:p>
        </p:txBody>
      </p:sp>
      <p:sp>
        <p:nvSpPr>
          <p:cNvPr id="38" name="Shape 30"/>
          <p:cNvSpPr/>
          <p:nvPr/>
        </p:nvSpPr>
        <p:spPr>
          <a:xfrm>
            <a:off x="8096098" y="3913632"/>
            <a:ext cx="3526841" cy="2121408"/>
          </a:xfrm>
          <a:prstGeom prst="roundRect">
            <a:avLst>
              <a:gd name="adj" fmla="val 23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9" name="Shape 31"/>
          <p:cNvSpPr/>
          <p:nvPr/>
        </p:nvSpPr>
        <p:spPr>
          <a:xfrm>
            <a:off x="8333842" y="4133088"/>
            <a:ext cx="457200" cy="457200"/>
          </a:xfrm>
          <a:prstGeom prst="ellipse">
            <a:avLst/>
          </a:prstGeom>
          <a:solidFill>
            <a:srgbClr val="E8F1FE"/>
          </a:solidFill>
          <a:ln w="9525">
            <a:solidFill>
              <a:srgbClr val="B4CFF3"/>
            </a:solidFill>
            <a:prstDash val="solid"/>
          </a:ln>
        </p:spPr>
      </p:sp>
      <p:pic>
        <p:nvPicPr>
          <p:cNvPr id="40" name="Image 6" descr="icons/globe.png"/>
          <p:cNvPicPr>
            <a:picLocks noChangeAspect="1"/>
          </p:cNvPicPr>
          <p:nvPr/>
        </p:nvPicPr>
        <p:blipFill>
          <a:blip r:embed="rId7"/>
          <a:stretch>
            <a:fillRect/>
          </a:stretch>
        </p:blipFill>
        <p:spPr>
          <a:xfrm>
            <a:off x="8448142" y="4247388"/>
            <a:ext cx="228600" cy="228600"/>
          </a:xfrm>
          <a:prstGeom prst="rect">
            <a:avLst/>
          </a:prstGeom>
        </p:spPr>
      </p:pic>
      <p:sp>
        <p:nvSpPr>
          <p:cNvPr id="41" name="Text 32"/>
          <p:cNvSpPr/>
          <p:nvPr/>
        </p:nvSpPr>
        <p:spPr>
          <a:xfrm>
            <a:off x="8919058" y="4151376"/>
            <a:ext cx="548640" cy="238539"/>
          </a:xfrm>
          <a:prstGeom prst="rect">
            <a:avLst/>
          </a:prstGeom>
          <a:noFill/>
        </p:spPr>
        <p:txBody>
          <a:bodyPr wrap="square" lIns="0" tIns="0" rIns="0" bIns="0" rtlCol="0" anchor="ctr"/>
          <a:lstStyle/>
          <a:p>
            <a:pPr marL="0" indent="0">
              <a:buNone/>
            </a:pPr>
            <a:r>
              <a:rPr lang="en-US" sz="1200" b="1" kern="0" spc="50" dirty="0">
                <a:solidFill>
                  <a:srgbClr val="1A5FD6"/>
                </a:solidFill>
                <a:latin typeface="Arial" panose="020B0604020202090204" pitchFamily="34" charset="0"/>
                <a:ea typeface="Arial" panose="020B0604020202090204" pitchFamily="34" charset="-122"/>
                <a:cs typeface="Arial" panose="020B0604020202090204" pitchFamily="34" charset="-120"/>
              </a:rPr>
              <a:t>06</a:t>
            </a:r>
            <a:endParaRPr lang="en-US" sz="1200" dirty="0"/>
          </a:p>
        </p:txBody>
      </p:sp>
      <p:sp>
        <p:nvSpPr>
          <p:cNvPr id="42" name="Text 33"/>
          <p:cNvSpPr/>
          <p:nvPr/>
        </p:nvSpPr>
        <p:spPr>
          <a:xfrm>
            <a:off x="8919058" y="4389120"/>
            <a:ext cx="2514600" cy="292608"/>
          </a:xfrm>
          <a:prstGeom prst="rect">
            <a:avLst/>
          </a:prstGeom>
          <a:noFill/>
        </p:spPr>
        <p:txBody>
          <a:bodyPr wrap="square" lIns="0" tIns="0" rIns="0" bIns="0" rtlCol="0" anchor="ctr"/>
          <a:lstStyle/>
          <a:p>
            <a:pPr marL="0" indent="0">
              <a:buNone/>
            </a:pPr>
            <a:r>
              <a:rPr lang="en-US" sz="1250" b="1" dirty="0">
                <a:solidFill>
                  <a:srgbClr val="0F2C55"/>
                </a:solidFill>
                <a:latin typeface="微软雅黑" pitchFamily="34" charset="0"/>
                <a:ea typeface="微软雅黑" pitchFamily="34" charset="-122"/>
                <a:cs typeface="微软雅黑" pitchFamily="34" charset="-120"/>
              </a:rPr>
              <a:t>本地法规与工作文化</a:t>
            </a:r>
            <a:endParaRPr lang="en-US" sz="1250" dirty="0"/>
          </a:p>
        </p:txBody>
      </p:sp>
      <p:sp>
        <p:nvSpPr>
          <p:cNvPr id="43" name="Text 34"/>
          <p:cNvSpPr/>
          <p:nvPr/>
        </p:nvSpPr>
        <p:spPr>
          <a:xfrm>
            <a:off x="8333842" y="4809744"/>
            <a:ext cx="3063240" cy="1097280"/>
          </a:xfrm>
          <a:prstGeom prst="rect">
            <a:avLst/>
          </a:prstGeom>
          <a:noFill/>
        </p:spPr>
        <p:txBody>
          <a:bodyPr wrap="square" lIns="0" tIns="0" rIns="0" bIns="0" rtlCol="0" anchor="t"/>
          <a:lstStyle/>
          <a:p>
            <a:pPr marL="0" indent="0">
              <a:lnSpc>
                <a:spcPts val="1350"/>
              </a:lnSpc>
              <a:buNone/>
            </a:pPr>
            <a:r>
              <a:rPr lang="en-US" sz="950" dirty="0">
                <a:solidFill>
                  <a:srgbClr val="44586F"/>
                </a:solidFill>
                <a:latin typeface="微软雅黑" pitchFamily="34" charset="0"/>
                <a:ea typeface="微软雅黑" pitchFamily="34" charset="-122"/>
                <a:cs typeface="微软雅黑" pitchFamily="34" charset="-120"/>
              </a:rPr>
              <a:t>尊重项目所在地的劳动法规、现场管理制度和工作文化，并根据客户及项目要求，协调相关专业人员和本地合作单位。</a:t>
            </a:r>
            <a:endParaRPr lang="en-US" sz="950" dirty="0"/>
          </a:p>
        </p:txBody>
      </p:sp>
      <p:sp>
        <p:nvSpPr>
          <p:cNvPr id="44" name="Text 35"/>
          <p:cNvSpPr/>
          <p:nvPr/>
        </p:nvSpPr>
        <p:spPr>
          <a:xfrm>
            <a:off x="566928" y="6336792"/>
            <a:ext cx="9869119" cy="292608"/>
          </a:xfrm>
          <a:prstGeom prst="rect">
            <a:avLst/>
          </a:prstGeom>
          <a:noFill/>
        </p:spPr>
        <p:txBody>
          <a:bodyPr wrap="square" lIns="0" tIns="0" rIns="0" bIns="0" rtlCol="0" anchor="ctr"/>
          <a:lstStyle/>
          <a:p>
            <a:pPr marL="0" indent="0">
              <a:buNone/>
            </a:pPr>
            <a:r>
              <a:rPr lang="en-US" sz="900" i="1" dirty="0">
                <a:solidFill>
                  <a:srgbClr val="6E8098"/>
                </a:solidFill>
                <a:latin typeface="微软雅黑" pitchFamily="34" charset="0"/>
                <a:ea typeface="微软雅黑" pitchFamily="34" charset="-122"/>
                <a:cs typeface="微软雅黑" pitchFamily="34" charset="-120"/>
              </a:rPr>
              <a:t>具体人员证书、培训记录及资质清单，根据项目专业和客户要求另行提供。</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7.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团队资源与合作模式</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TEAM &amp; ENGAGEMENT / 17</a:t>
            </a:r>
            <a:endParaRPr lang="en-US" sz="1000" dirty="0"/>
          </a:p>
        </p:txBody>
      </p:sp>
      <p:sp>
        <p:nvSpPr>
          <p:cNvPr id="6" name="Text 3"/>
          <p:cNvSpPr/>
          <p:nvPr/>
        </p:nvSpPr>
        <p:spPr>
          <a:xfrm>
            <a:off x="566928" y="713232"/>
            <a:ext cx="11057839" cy="530352"/>
          </a:xfrm>
          <a:prstGeom prst="rect">
            <a:avLst/>
          </a:prstGeom>
          <a:noFill/>
        </p:spPr>
        <p:txBody>
          <a:bodyPr wrap="square" lIns="0" tIns="0" rIns="0" bIns="0" rtlCol="0" anchor="ctr"/>
          <a:lstStyle/>
          <a:p>
            <a:pPr marL="0" indent="0">
              <a:buNone/>
            </a:pPr>
            <a:r>
              <a:rPr lang="en-US" sz="2800" b="1" dirty="0">
                <a:solidFill>
                  <a:srgbClr val="0F2C55"/>
                </a:solidFill>
                <a:latin typeface="微软雅黑" pitchFamily="34" charset="0"/>
                <a:ea typeface="微软雅黑" pitchFamily="34" charset="-122"/>
                <a:cs typeface="微软雅黑" pitchFamily="34" charset="-120"/>
              </a:rPr>
              <a:t>核心团队统一管理，欧洲专业资源按项目灵活组织</a:t>
            </a:r>
            <a:endParaRPr lang="en-US" sz="2800" dirty="0"/>
          </a:p>
        </p:txBody>
      </p:sp>
      <p:sp>
        <p:nvSpPr>
          <p:cNvPr id="7" name="Shape 4"/>
          <p:cNvSpPr/>
          <p:nvPr/>
        </p:nvSpPr>
        <p:spPr>
          <a:xfrm>
            <a:off x="566928" y="1417320"/>
            <a:ext cx="11057839" cy="841248"/>
          </a:xfrm>
          <a:prstGeom prst="roundRect">
            <a:avLst>
              <a:gd name="adj" fmla="val 5978"/>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8" name="Text 5"/>
          <p:cNvSpPr/>
          <p:nvPr/>
        </p:nvSpPr>
        <p:spPr>
          <a:xfrm>
            <a:off x="841248" y="1481328"/>
            <a:ext cx="1371600" cy="274320"/>
          </a:xfrm>
          <a:prstGeom prst="rect">
            <a:avLst/>
          </a:prstGeom>
          <a:noFill/>
        </p:spPr>
        <p:txBody>
          <a:bodyPr wrap="square" lIns="0" tIns="0" rIns="0" bIns="0" rtlCol="0" anchor="ctr"/>
          <a:lstStyle/>
          <a:p>
            <a:pPr marL="0" indent="0">
              <a:buNone/>
            </a:pPr>
            <a:r>
              <a:rPr lang="en-US" sz="1100" b="1" dirty="0">
                <a:solidFill>
                  <a:srgbClr val="0E86C8"/>
                </a:solidFill>
                <a:latin typeface="微软雅黑" pitchFamily="34" charset="0"/>
                <a:ea typeface="微软雅黑" pitchFamily="34" charset="-122"/>
                <a:cs typeface="微软雅黑" pitchFamily="34" charset="-120"/>
              </a:rPr>
              <a:t>团队组织方式</a:t>
            </a:r>
            <a:endParaRPr lang="en-US" sz="1100" dirty="0"/>
          </a:p>
        </p:txBody>
      </p:sp>
      <p:sp>
        <p:nvSpPr>
          <p:cNvPr id="9" name="Text 6"/>
          <p:cNvSpPr/>
          <p:nvPr/>
        </p:nvSpPr>
        <p:spPr>
          <a:xfrm>
            <a:off x="2258568" y="1517904"/>
            <a:ext cx="9046159" cy="685800"/>
          </a:xfrm>
          <a:prstGeom prst="rect">
            <a:avLst/>
          </a:prstGeom>
          <a:noFill/>
        </p:spPr>
        <p:txBody>
          <a:bodyPr wrap="square" lIns="0" tIns="0" rIns="0" bIns="0" rtlCol="0" anchor="t"/>
          <a:lstStyle/>
          <a:p>
            <a:pPr marL="0" indent="0">
              <a:lnSpc>
                <a:spcPts val="1400"/>
              </a:lnSpc>
              <a:buNone/>
            </a:pPr>
            <a:r>
              <a:rPr lang="en-US" sz="1050" dirty="0">
                <a:solidFill>
                  <a:srgbClr val="44586F"/>
                </a:solidFill>
                <a:latin typeface="微软雅黑" pitchFamily="34" charset="0"/>
                <a:ea typeface="微软雅黑" pitchFamily="34" charset="-122"/>
                <a:cs typeface="微软雅黑" pitchFamily="34" charset="-120"/>
              </a:rPr>
              <a:t>N-STS核心管理团队负责客户沟通、项目范围、技术协调、商务管理和交付质量。根据项目所在国家、专业方向、实施周期及人员档期，从欧洲工程技术合作资源网络中组织相应人员，形成针对具体项目的交付团队。</a:t>
            </a:r>
            <a:endParaRPr lang="en-US" sz="1050" dirty="0"/>
          </a:p>
        </p:txBody>
      </p:sp>
      <p:sp>
        <p:nvSpPr>
          <p:cNvPr id="10" name="Text 7"/>
          <p:cNvSpPr/>
          <p:nvPr/>
        </p:nvSpPr>
        <p:spPr>
          <a:xfrm>
            <a:off x="566928" y="2450592"/>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典型项目团队</a:t>
            </a:r>
            <a:endParaRPr lang="en-US" sz="1500" dirty="0"/>
          </a:p>
        </p:txBody>
      </p:sp>
      <p:sp>
        <p:nvSpPr>
          <p:cNvPr id="11" name="Shape 8"/>
          <p:cNvSpPr/>
          <p:nvPr/>
        </p:nvSpPr>
        <p:spPr>
          <a:xfrm>
            <a:off x="566928" y="2834640"/>
            <a:ext cx="5376672" cy="566928"/>
          </a:xfrm>
          <a:prstGeom prst="roundRect">
            <a:avLst>
              <a:gd name="adj" fmla="val 887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2" name="Shape 9"/>
          <p:cNvSpPr/>
          <p:nvPr/>
        </p:nvSpPr>
        <p:spPr>
          <a:xfrm>
            <a:off x="713232" y="2916936"/>
            <a:ext cx="402336" cy="402336"/>
          </a:xfrm>
          <a:prstGeom prst="ellipse">
            <a:avLst/>
          </a:prstGeom>
          <a:solidFill>
            <a:srgbClr val="E8F1FE"/>
          </a:solidFill>
          <a:ln w="9525">
            <a:solidFill>
              <a:srgbClr val="B4CFF3"/>
            </a:solidFill>
            <a:prstDash val="solid"/>
          </a:ln>
        </p:spPr>
      </p:sp>
      <p:pic>
        <p:nvPicPr>
          <p:cNvPr id="13" name="Image 1" descr="icons/briefcase.png"/>
          <p:cNvPicPr>
            <a:picLocks noChangeAspect="1"/>
          </p:cNvPicPr>
          <p:nvPr/>
        </p:nvPicPr>
        <p:blipFill>
          <a:blip r:embed="rId2"/>
          <a:stretch>
            <a:fillRect/>
          </a:stretch>
        </p:blipFill>
        <p:spPr>
          <a:xfrm>
            <a:off x="813816" y="3017520"/>
            <a:ext cx="201168" cy="201168"/>
          </a:xfrm>
          <a:prstGeom prst="rect">
            <a:avLst/>
          </a:prstGeom>
        </p:spPr>
      </p:pic>
      <p:sp>
        <p:nvSpPr>
          <p:cNvPr id="14" name="Text 10"/>
          <p:cNvSpPr/>
          <p:nvPr/>
        </p:nvSpPr>
        <p:spPr>
          <a:xfrm>
            <a:off x="1225296" y="2834640"/>
            <a:ext cx="1938528" cy="566928"/>
          </a:xfrm>
          <a:prstGeom prst="rect">
            <a:avLst/>
          </a:prstGeom>
          <a:noFill/>
        </p:spPr>
        <p:txBody>
          <a:bodyPr wrap="square" lIns="0" tIns="0" rIns="0" bIns="0" rtlCol="0" anchor="ctr"/>
          <a:lstStyle/>
          <a:p>
            <a:pPr marL="0" indent="0">
              <a:buNone/>
            </a:pPr>
            <a:r>
              <a:rPr lang="en-US" sz="1050" b="1" dirty="0">
                <a:solidFill>
                  <a:srgbClr val="0F2C55"/>
                </a:solidFill>
                <a:latin typeface="微软雅黑" pitchFamily="34" charset="0"/>
                <a:ea typeface="微软雅黑" pitchFamily="34" charset="-122"/>
                <a:cs typeface="微软雅黑" pitchFamily="34" charset="-120"/>
              </a:rPr>
              <a:t>项目负责人</a:t>
            </a:r>
            <a:endParaRPr lang="en-US" sz="1050" dirty="0"/>
          </a:p>
        </p:txBody>
      </p:sp>
      <p:sp>
        <p:nvSpPr>
          <p:cNvPr id="15" name="Text 11"/>
          <p:cNvSpPr/>
          <p:nvPr/>
        </p:nvSpPr>
        <p:spPr>
          <a:xfrm>
            <a:off x="3236976" y="2834640"/>
            <a:ext cx="2560320" cy="566928"/>
          </a:xfrm>
          <a:prstGeom prst="rect">
            <a:avLst/>
          </a:prstGeom>
          <a:noFill/>
        </p:spPr>
        <p:txBody>
          <a:bodyPr wrap="square" lIns="0" tIns="0" rIns="0" bIns="0" rtlCol="0" anchor="ctr"/>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负责客户关系、重大决策和内部资源协调。</a:t>
            </a:r>
            <a:endParaRPr lang="en-US" sz="900" dirty="0"/>
          </a:p>
        </p:txBody>
      </p:sp>
      <p:sp>
        <p:nvSpPr>
          <p:cNvPr id="16" name="Shape 12"/>
          <p:cNvSpPr/>
          <p:nvPr/>
        </p:nvSpPr>
        <p:spPr>
          <a:xfrm>
            <a:off x="566928" y="3474720"/>
            <a:ext cx="5376672" cy="566928"/>
          </a:xfrm>
          <a:prstGeom prst="roundRect">
            <a:avLst>
              <a:gd name="adj" fmla="val 887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17" name="Shape 13"/>
          <p:cNvSpPr/>
          <p:nvPr/>
        </p:nvSpPr>
        <p:spPr>
          <a:xfrm>
            <a:off x="713232" y="3557016"/>
            <a:ext cx="402336" cy="402336"/>
          </a:xfrm>
          <a:prstGeom prst="ellipse">
            <a:avLst/>
          </a:prstGeom>
          <a:solidFill>
            <a:srgbClr val="E8F1FE"/>
          </a:solidFill>
          <a:ln w="9525">
            <a:solidFill>
              <a:srgbClr val="B4CFF3"/>
            </a:solidFill>
            <a:prstDash val="solid"/>
          </a:ln>
        </p:spPr>
      </p:sp>
      <p:pic>
        <p:nvPicPr>
          <p:cNvPr id="18" name="Image 2" descr="icons/clipboard.png"/>
          <p:cNvPicPr>
            <a:picLocks noChangeAspect="1"/>
          </p:cNvPicPr>
          <p:nvPr/>
        </p:nvPicPr>
        <p:blipFill>
          <a:blip r:embed="rId3"/>
          <a:stretch>
            <a:fillRect/>
          </a:stretch>
        </p:blipFill>
        <p:spPr>
          <a:xfrm>
            <a:off x="813816" y="3657600"/>
            <a:ext cx="201168" cy="201168"/>
          </a:xfrm>
          <a:prstGeom prst="rect">
            <a:avLst/>
          </a:prstGeom>
        </p:spPr>
      </p:pic>
      <p:sp>
        <p:nvSpPr>
          <p:cNvPr id="19" name="Text 14"/>
          <p:cNvSpPr/>
          <p:nvPr/>
        </p:nvSpPr>
        <p:spPr>
          <a:xfrm>
            <a:off x="1225296" y="3474720"/>
            <a:ext cx="1938528" cy="566928"/>
          </a:xfrm>
          <a:prstGeom prst="rect">
            <a:avLst/>
          </a:prstGeom>
          <a:noFill/>
        </p:spPr>
        <p:txBody>
          <a:bodyPr wrap="square" lIns="0" tIns="0" rIns="0" bIns="0" rtlCol="0" anchor="ctr"/>
          <a:lstStyle/>
          <a:p>
            <a:pPr marL="0" indent="0">
              <a:buNone/>
            </a:pPr>
            <a:r>
              <a:rPr lang="en-US" sz="1050" b="1" dirty="0">
                <a:solidFill>
                  <a:srgbClr val="0F2C55"/>
                </a:solidFill>
                <a:latin typeface="微软雅黑" pitchFamily="34" charset="0"/>
                <a:ea typeface="微软雅黑" pitchFamily="34" charset="-122"/>
                <a:cs typeface="微软雅黑" pitchFamily="34" charset="-120"/>
              </a:rPr>
              <a:t>项目经理</a:t>
            </a:r>
            <a:endParaRPr lang="en-US" sz="1050" dirty="0"/>
          </a:p>
        </p:txBody>
      </p:sp>
      <p:sp>
        <p:nvSpPr>
          <p:cNvPr id="20" name="Text 15"/>
          <p:cNvSpPr/>
          <p:nvPr/>
        </p:nvSpPr>
        <p:spPr>
          <a:xfrm>
            <a:off x="3236976" y="3474720"/>
            <a:ext cx="2560320" cy="566928"/>
          </a:xfrm>
          <a:prstGeom prst="rect">
            <a:avLst/>
          </a:prstGeom>
          <a:noFill/>
        </p:spPr>
        <p:txBody>
          <a:bodyPr wrap="square" lIns="0" tIns="0" rIns="0" bIns="0" rtlCol="0" anchor="ctr"/>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负责项目计划、进度、成本、沟通及整体交付。</a:t>
            </a:r>
            <a:endParaRPr lang="en-US" sz="900" dirty="0"/>
          </a:p>
        </p:txBody>
      </p:sp>
      <p:sp>
        <p:nvSpPr>
          <p:cNvPr id="21" name="Shape 16"/>
          <p:cNvSpPr/>
          <p:nvPr/>
        </p:nvSpPr>
        <p:spPr>
          <a:xfrm>
            <a:off x="566928" y="4114800"/>
            <a:ext cx="5376672" cy="566928"/>
          </a:xfrm>
          <a:prstGeom prst="roundRect">
            <a:avLst>
              <a:gd name="adj" fmla="val 887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22" name="Shape 17"/>
          <p:cNvSpPr/>
          <p:nvPr/>
        </p:nvSpPr>
        <p:spPr>
          <a:xfrm>
            <a:off x="713232" y="4197096"/>
            <a:ext cx="402336" cy="402336"/>
          </a:xfrm>
          <a:prstGeom prst="ellipse">
            <a:avLst/>
          </a:prstGeom>
          <a:solidFill>
            <a:srgbClr val="E8F1FE"/>
          </a:solidFill>
          <a:ln w="9525">
            <a:solidFill>
              <a:srgbClr val="B4CFF3"/>
            </a:solidFill>
            <a:prstDash val="solid"/>
          </a:ln>
        </p:spPr>
      </p:sp>
      <p:pic>
        <p:nvPicPr>
          <p:cNvPr id="23" name="Image 3" descr="icons/cpu.png"/>
          <p:cNvPicPr>
            <a:picLocks noChangeAspect="1"/>
          </p:cNvPicPr>
          <p:nvPr/>
        </p:nvPicPr>
        <p:blipFill>
          <a:blip r:embed="rId4"/>
          <a:stretch>
            <a:fillRect/>
          </a:stretch>
        </p:blipFill>
        <p:spPr>
          <a:xfrm>
            <a:off x="813816" y="4297680"/>
            <a:ext cx="201168" cy="201168"/>
          </a:xfrm>
          <a:prstGeom prst="rect">
            <a:avLst/>
          </a:prstGeom>
        </p:spPr>
      </p:pic>
      <p:sp>
        <p:nvSpPr>
          <p:cNvPr id="24" name="Text 18"/>
          <p:cNvSpPr/>
          <p:nvPr/>
        </p:nvSpPr>
        <p:spPr>
          <a:xfrm>
            <a:off x="1225296" y="4114800"/>
            <a:ext cx="1938528" cy="566928"/>
          </a:xfrm>
          <a:prstGeom prst="rect">
            <a:avLst/>
          </a:prstGeom>
          <a:noFill/>
        </p:spPr>
        <p:txBody>
          <a:bodyPr wrap="square" lIns="0" tIns="0" rIns="0" bIns="0" rtlCol="0" anchor="ctr"/>
          <a:lstStyle/>
          <a:p>
            <a:pPr marL="0" indent="0">
              <a:buNone/>
            </a:pPr>
            <a:r>
              <a:rPr lang="en-US" sz="1050" b="1" dirty="0">
                <a:solidFill>
                  <a:srgbClr val="0F2C55"/>
                </a:solidFill>
                <a:latin typeface="微软雅黑" pitchFamily="34" charset="0"/>
                <a:ea typeface="微软雅黑" pitchFamily="34" charset="-122"/>
                <a:cs typeface="微软雅黑" pitchFamily="34" charset="-120"/>
              </a:rPr>
              <a:t>技术负责人</a:t>
            </a:r>
            <a:endParaRPr lang="en-US" sz="1050" dirty="0"/>
          </a:p>
        </p:txBody>
      </p:sp>
      <p:sp>
        <p:nvSpPr>
          <p:cNvPr id="25" name="Text 19"/>
          <p:cNvSpPr/>
          <p:nvPr/>
        </p:nvSpPr>
        <p:spPr>
          <a:xfrm>
            <a:off x="3236976" y="4114800"/>
            <a:ext cx="2560320" cy="566928"/>
          </a:xfrm>
          <a:prstGeom prst="rect">
            <a:avLst/>
          </a:prstGeom>
          <a:noFill/>
        </p:spPr>
        <p:txBody>
          <a:bodyPr wrap="square" lIns="0" tIns="0" rIns="0" bIns="0" rtlCol="0" anchor="ctr"/>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负责技术方案、深化设计、接口及技术问题管理。</a:t>
            </a:r>
            <a:endParaRPr lang="en-US" sz="900" dirty="0"/>
          </a:p>
        </p:txBody>
      </p:sp>
      <p:sp>
        <p:nvSpPr>
          <p:cNvPr id="26" name="Shape 20"/>
          <p:cNvSpPr/>
          <p:nvPr/>
        </p:nvSpPr>
        <p:spPr>
          <a:xfrm>
            <a:off x="566928" y="4754880"/>
            <a:ext cx="5376672" cy="566928"/>
          </a:xfrm>
          <a:prstGeom prst="roundRect">
            <a:avLst>
              <a:gd name="adj" fmla="val 887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27" name="Shape 21"/>
          <p:cNvSpPr/>
          <p:nvPr/>
        </p:nvSpPr>
        <p:spPr>
          <a:xfrm>
            <a:off x="713232" y="4837176"/>
            <a:ext cx="402336" cy="402336"/>
          </a:xfrm>
          <a:prstGeom prst="ellipse">
            <a:avLst/>
          </a:prstGeom>
          <a:solidFill>
            <a:srgbClr val="E8F1FE"/>
          </a:solidFill>
          <a:ln w="9525">
            <a:solidFill>
              <a:srgbClr val="B4CFF3"/>
            </a:solidFill>
            <a:prstDash val="solid"/>
          </a:ln>
        </p:spPr>
      </p:sp>
      <p:pic>
        <p:nvPicPr>
          <p:cNvPr id="28" name="Image 4" descr="icons/mapPin.png"/>
          <p:cNvPicPr>
            <a:picLocks noChangeAspect="1"/>
          </p:cNvPicPr>
          <p:nvPr/>
        </p:nvPicPr>
        <p:blipFill>
          <a:blip r:embed="rId5"/>
          <a:stretch>
            <a:fillRect/>
          </a:stretch>
        </p:blipFill>
        <p:spPr>
          <a:xfrm>
            <a:off x="813816" y="4937760"/>
            <a:ext cx="201168" cy="201168"/>
          </a:xfrm>
          <a:prstGeom prst="rect">
            <a:avLst/>
          </a:prstGeom>
        </p:spPr>
      </p:pic>
      <p:sp>
        <p:nvSpPr>
          <p:cNvPr id="29" name="Text 22"/>
          <p:cNvSpPr/>
          <p:nvPr/>
        </p:nvSpPr>
        <p:spPr>
          <a:xfrm>
            <a:off x="1225296" y="4754880"/>
            <a:ext cx="1938528" cy="566928"/>
          </a:xfrm>
          <a:prstGeom prst="rect">
            <a:avLst/>
          </a:prstGeom>
          <a:noFill/>
        </p:spPr>
        <p:txBody>
          <a:bodyPr wrap="square" lIns="0" tIns="0" rIns="0" bIns="0" rtlCol="0" anchor="ctr"/>
          <a:lstStyle/>
          <a:p>
            <a:pPr marL="0" indent="0">
              <a:buNone/>
            </a:pPr>
            <a:r>
              <a:rPr lang="en-US" sz="1050" b="1" dirty="0">
                <a:solidFill>
                  <a:srgbClr val="0F2C55"/>
                </a:solidFill>
                <a:latin typeface="微软雅黑" pitchFamily="34" charset="0"/>
                <a:ea typeface="微软雅黑" pitchFamily="34" charset="-122"/>
                <a:cs typeface="微软雅黑" pitchFamily="34" charset="-120"/>
              </a:rPr>
              <a:t>现场负责人</a:t>
            </a:r>
            <a:endParaRPr lang="en-US" sz="1050" dirty="0"/>
          </a:p>
        </p:txBody>
      </p:sp>
      <p:sp>
        <p:nvSpPr>
          <p:cNvPr id="30" name="Text 23"/>
          <p:cNvSpPr/>
          <p:nvPr/>
        </p:nvSpPr>
        <p:spPr>
          <a:xfrm>
            <a:off x="3236976" y="4754880"/>
            <a:ext cx="2560320" cy="566928"/>
          </a:xfrm>
          <a:prstGeom prst="rect">
            <a:avLst/>
          </a:prstGeom>
          <a:noFill/>
        </p:spPr>
        <p:txBody>
          <a:bodyPr wrap="square" lIns="0" tIns="0" rIns="0" bIns="0" rtlCol="0" anchor="ctr"/>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负责现场组织、安全协调、施工管理和质量检查。</a:t>
            </a:r>
            <a:endParaRPr lang="en-US" sz="900" dirty="0"/>
          </a:p>
        </p:txBody>
      </p:sp>
      <p:sp>
        <p:nvSpPr>
          <p:cNvPr id="31" name="Shape 24"/>
          <p:cNvSpPr/>
          <p:nvPr/>
        </p:nvSpPr>
        <p:spPr>
          <a:xfrm>
            <a:off x="566928" y="5394960"/>
            <a:ext cx="5376672" cy="566928"/>
          </a:xfrm>
          <a:prstGeom prst="roundRect">
            <a:avLst>
              <a:gd name="adj" fmla="val 8871"/>
            </a:avLst>
          </a:prstGeom>
          <a:solidFill>
            <a:srgbClr val="EDF4FF"/>
          </a:solidFill>
          <a:ln w="9525">
            <a:solidFill>
              <a:srgbClr val="CBDCF4"/>
            </a:solidFill>
            <a:prstDash val="solid"/>
          </a:ln>
          <a:effectLst>
            <a:outerShdw blurRad="139700" dist="25400" dir="5400000" algn="bl" rotWithShape="0">
              <a:srgbClr val="8AA3C8">
                <a:alpha val="30000"/>
              </a:srgbClr>
            </a:outerShdw>
          </a:effectLst>
        </p:spPr>
      </p:sp>
      <p:sp>
        <p:nvSpPr>
          <p:cNvPr id="32" name="Shape 25"/>
          <p:cNvSpPr/>
          <p:nvPr/>
        </p:nvSpPr>
        <p:spPr>
          <a:xfrm>
            <a:off x="713232" y="5477256"/>
            <a:ext cx="402336" cy="402336"/>
          </a:xfrm>
          <a:prstGeom prst="ellipse">
            <a:avLst/>
          </a:prstGeom>
          <a:solidFill>
            <a:srgbClr val="E8F1FE"/>
          </a:solidFill>
          <a:ln w="9525">
            <a:solidFill>
              <a:srgbClr val="B4CFF3"/>
            </a:solidFill>
            <a:prstDash val="solid"/>
          </a:ln>
        </p:spPr>
      </p:sp>
      <p:pic>
        <p:nvPicPr>
          <p:cNvPr id="33" name="Image 5" descr="icons/users.png"/>
          <p:cNvPicPr>
            <a:picLocks noChangeAspect="1"/>
          </p:cNvPicPr>
          <p:nvPr/>
        </p:nvPicPr>
        <p:blipFill>
          <a:blip r:embed="rId6"/>
          <a:stretch>
            <a:fillRect/>
          </a:stretch>
        </p:blipFill>
        <p:spPr>
          <a:xfrm>
            <a:off x="813816" y="5577840"/>
            <a:ext cx="201168" cy="201168"/>
          </a:xfrm>
          <a:prstGeom prst="rect">
            <a:avLst/>
          </a:prstGeom>
        </p:spPr>
      </p:pic>
      <p:sp>
        <p:nvSpPr>
          <p:cNvPr id="34" name="Text 26"/>
          <p:cNvSpPr/>
          <p:nvPr/>
        </p:nvSpPr>
        <p:spPr>
          <a:xfrm>
            <a:off x="1225296" y="5394960"/>
            <a:ext cx="1938528" cy="566928"/>
          </a:xfrm>
          <a:prstGeom prst="rect">
            <a:avLst/>
          </a:prstGeom>
          <a:noFill/>
        </p:spPr>
        <p:txBody>
          <a:bodyPr wrap="square" lIns="0" tIns="0" rIns="0" bIns="0" rtlCol="0" anchor="ctr"/>
          <a:lstStyle/>
          <a:p>
            <a:pPr marL="0" indent="0">
              <a:buNone/>
            </a:pPr>
            <a:r>
              <a:rPr lang="en-US" sz="1050" b="1" dirty="0">
                <a:solidFill>
                  <a:srgbClr val="0F2C55"/>
                </a:solidFill>
                <a:latin typeface="微软雅黑" pitchFamily="34" charset="0"/>
                <a:ea typeface="微软雅黑" pitchFamily="34" charset="-122"/>
                <a:cs typeface="微软雅黑" pitchFamily="34" charset="-120"/>
              </a:rPr>
              <a:t>专业工程师与技术人员</a:t>
            </a:r>
            <a:endParaRPr lang="en-US" sz="1050" dirty="0"/>
          </a:p>
        </p:txBody>
      </p:sp>
      <p:sp>
        <p:nvSpPr>
          <p:cNvPr id="35" name="Text 27"/>
          <p:cNvSpPr/>
          <p:nvPr/>
        </p:nvSpPr>
        <p:spPr>
          <a:xfrm>
            <a:off x="3236976" y="5394960"/>
            <a:ext cx="2560320" cy="566928"/>
          </a:xfrm>
          <a:prstGeom prst="rect">
            <a:avLst/>
          </a:prstGeom>
          <a:noFill/>
        </p:spPr>
        <p:txBody>
          <a:bodyPr wrap="square" lIns="0" tIns="0" rIns="0" bIns="0" rtlCol="0" anchor="ctr"/>
          <a:lstStyle/>
          <a:p>
            <a:pPr marL="0" indent="0">
              <a:lnSpc>
                <a:spcPts val="1150"/>
              </a:lnSpc>
              <a:buNone/>
            </a:pPr>
            <a:r>
              <a:rPr lang="en-US" sz="900" dirty="0">
                <a:solidFill>
                  <a:srgbClr val="5C718F"/>
                </a:solidFill>
                <a:latin typeface="微软雅黑" pitchFamily="34" charset="0"/>
                <a:ea typeface="微软雅黑" pitchFamily="34" charset="-122"/>
                <a:cs typeface="微软雅黑" pitchFamily="34" charset="-120"/>
              </a:rPr>
              <a:t>根据自动化、IT、网络、弱电、楼宇BMS、储能等专业需求配置。</a:t>
            </a:r>
            <a:endParaRPr lang="en-US" sz="900" dirty="0"/>
          </a:p>
        </p:txBody>
      </p:sp>
      <p:sp>
        <p:nvSpPr>
          <p:cNvPr id="36" name="Text 28"/>
          <p:cNvSpPr/>
          <p:nvPr/>
        </p:nvSpPr>
        <p:spPr>
          <a:xfrm>
            <a:off x="6245352" y="2450592"/>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合作模式</a:t>
            </a:r>
            <a:endParaRPr lang="en-US" sz="1500" dirty="0"/>
          </a:p>
        </p:txBody>
      </p:sp>
      <p:sp>
        <p:nvSpPr>
          <p:cNvPr id="37" name="Shape 29"/>
          <p:cNvSpPr/>
          <p:nvPr/>
        </p:nvSpPr>
        <p:spPr>
          <a:xfrm>
            <a:off x="6245352" y="2834640"/>
            <a:ext cx="5376672" cy="731520"/>
          </a:xfrm>
          <a:prstGeom prst="roundRect">
            <a:avLst>
              <a:gd name="adj" fmla="val 6875"/>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38" name="Shape 30"/>
          <p:cNvSpPr/>
          <p:nvPr/>
        </p:nvSpPr>
        <p:spPr>
          <a:xfrm>
            <a:off x="6464808" y="2980944"/>
            <a:ext cx="438912" cy="438912"/>
          </a:xfrm>
          <a:prstGeom prst="ellipse">
            <a:avLst/>
          </a:prstGeom>
          <a:solidFill>
            <a:srgbClr val="E8F1FE"/>
          </a:solidFill>
          <a:ln w="9525">
            <a:solidFill>
              <a:srgbClr val="B4CFF3"/>
            </a:solidFill>
            <a:prstDash val="solid"/>
          </a:ln>
        </p:spPr>
      </p:sp>
      <p:pic>
        <p:nvPicPr>
          <p:cNvPr id="39" name="Image 6" descr="icons/package.png"/>
          <p:cNvPicPr>
            <a:picLocks noChangeAspect="1"/>
          </p:cNvPicPr>
          <p:nvPr/>
        </p:nvPicPr>
        <p:blipFill>
          <a:blip r:embed="rId7"/>
          <a:stretch>
            <a:fillRect/>
          </a:stretch>
        </p:blipFill>
        <p:spPr>
          <a:xfrm>
            <a:off x="6574536" y="3090672"/>
            <a:ext cx="219456" cy="219456"/>
          </a:xfrm>
          <a:prstGeom prst="rect">
            <a:avLst/>
          </a:prstGeom>
        </p:spPr>
      </p:pic>
      <p:sp>
        <p:nvSpPr>
          <p:cNvPr id="40" name="Text 31"/>
          <p:cNvSpPr/>
          <p:nvPr/>
        </p:nvSpPr>
        <p:spPr>
          <a:xfrm>
            <a:off x="7013448" y="2926080"/>
            <a:ext cx="420624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设备供应</a:t>
            </a:r>
            <a:endParaRPr lang="en-US" sz="1150" dirty="0"/>
          </a:p>
        </p:txBody>
      </p:sp>
      <p:sp>
        <p:nvSpPr>
          <p:cNvPr id="41" name="Text 32"/>
          <p:cNvSpPr/>
          <p:nvPr/>
        </p:nvSpPr>
        <p:spPr>
          <a:xfrm>
            <a:off x="7013448" y="3200400"/>
            <a:ext cx="4434840" cy="292608"/>
          </a:xfrm>
          <a:prstGeom prst="rect">
            <a:avLst/>
          </a:prstGeom>
          <a:noFill/>
        </p:spPr>
        <p:txBody>
          <a:bodyPr wrap="square" lIns="0" tIns="0" rIns="0" bIns="0" rtlCol="0" anchor="t"/>
          <a:lstStyle/>
          <a:p>
            <a:pPr marL="0" indent="0">
              <a:buNone/>
            </a:pPr>
            <a:r>
              <a:rPr lang="en-US" sz="900" dirty="0">
                <a:solidFill>
                  <a:srgbClr val="5C718F"/>
                </a:solidFill>
                <a:latin typeface="微软雅黑" pitchFamily="34" charset="0"/>
                <a:ea typeface="微软雅黑" pitchFamily="34" charset="-122"/>
                <a:cs typeface="微软雅黑" pitchFamily="34" charset="-120"/>
              </a:rPr>
              <a:t>提供设备选型、商务供货、交付协调及相关技术支持。</a:t>
            </a:r>
            <a:endParaRPr lang="en-US" sz="900" dirty="0"/>
          </a:p>
        </p:txBody>
      </p:sp>
      <p:sp>
        <p:nvSpPr>
          <p:cNvPr id="42" name="Shape 33"/>
          <p:cNvSpPr/>
          <p:nvPr/>
        </p:nvSpPr>
        <p:spPr>
          <a:xfrm>
            <a:off x="6245352" y="3639312"/>
            <a:ext cx="5376672" cy="731520"/>
          </a:xfrm>
          <a:prstGeom prst="roundRect">
            <a:avLst>
              <a:gd name="adj" fmla="val 6875"/>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43" name="Shape 34"/>
          <p:cNvSpPr/>
          <p:nvPr/>
        </p:nvSpPr>
        <p:spPr>
          <a:xfrm>
            <a:off x="6464808" y="3785616"/>
            <a:ext cx="438912" cy="438912"/>
          </a:xfrm>
          <a:prstGeom prst="ellipse">
            <a:avLst/>
          </a:prstGeom>
          <a:solidFill>
            <a:srgbClr val="E8F1FE"/>
          </a:solidFill>
          <a:ln w="9525">
            <a:solidFill>
              <a:srgbClr val="B4CFF3"/>
            </a:solidFill>
            <a:prstDash val="solid"/>
          </a:ln>
        </p:spPr>
      </p:sp>
      <p:pic>
        <p:nvPicPr>
          <p:cNvPr id="44" name="Image 7" descr="icons/layers.png"/>
          <p:cNvPicPr>
            <a:picLocks noChangeAspect="1"/>
          </p:cNvPicPr>
          <p:nvPr/>
        </p:nvPicPr>
        <p:blipFill>
          <a:blip r:embed="rId8"/>
          <a:stretch>
            <a:fillRect/>
          </a:stretch>
        </p:blipFill>
        <p:spPr>
          <a:xfrm>
            <a:off x="6574536" y="3895344"/>
            <a:ext cx="219456" cy="219456"/>
          </a:xfrm>
          <a:prstGeom prst="rect">
            <a:avLst/>
          </a:prstGeom>
        </p:spPr>
      </p:pic>
      <p:sp>
        <p:nvSpPr>
          <p:cNvPr id="45" name="Text 35"/>
          <p:cNvSpPr/>
          <p:nvPr/>
        </p:nvSpPr>
        <p:spPr>
          <a:xfrm>
            <a:off x="7013448" y="3730752"/>
            <a:ext cx="420624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一体化项目交付</a:t>
            </a:r>
            <a:endParaRPr lang="en-US" sz="1150" dirty="0"/>
          </a:p>
        </p:txBody>
      </p:sp>
      <p:sp>
        <p:nvSpPr>
          <p:cNvPr id="46" name="Text 36"/>
          <p:cNvSpPr/>
          <p:nvPr/>
        </p:nvSpPr>
        <p:spPr>
          <a:xfrm>
            <a:off x="7013448" y="4005072"/>
            <a:ext cx="4434840" cy="292608"/>
          </a:xfrm>
          <a:prstGeom prst="rect">
            <a:avLst/>
          </a:prstGeom>
          <a:noFill/>
        </p:spPr>
        <p:txBody>
          <a:bodyPr wrap="square" lIns="0" tIns="0" rIns="0" bIns="0" rtlCol="0" anchor="t"/>
          <a:lstStyle/>
          <a:p>
            <a:pPr marL="0" indent="0">
              <a:buNone/>
            </a:pPr>
            <a:r>
              <a:rPr lang="en-US" sz="900" dirty="0">
                <a:solidFill>
                  <a:srgbClr val="5C718F"/>
                </a:solidFill>
                <a:latin typeface="微软雅黑" pitchFamily="34" charset="0"/>
                <a:ea typeface="微软雅黑" pitchFamily="34" charset="-122"/>
                <a:cs typeface="微软雅黑" pitchFamily="34" charset="-120"/>
              </a:rPr>
              <a:t>提供深化设计、设备供应、安装集成、调试验收和项目移交。</a:t>
            </a:r>
            <a:endParaRPr lang="en-US" sz="900" dirty="0"/>
          </a:p>
        </p:txBody>
      </p:sp>
      <p:sp>
        <p:nvSpPr>
          <p:cNvPr id="47" name="Shape 37"/>
          <p:cNvSpPr/>
          <p:nvPr/>
        </p:nvSpPr>
        <p:spPr>
          <a:xfrm>
            <a:off x="6245352" y="4443984"/>
            <a:ext cx="5376672" cy="731520"/>
          </a:xfrm>
          <a:prstGeom prst="roundRect">
            <a:avLst>
              <a:gd name="adj" fmla="val 6875"/>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48" name="Shape 38"/>
          <p:cNvSpPr/>
          <p:nvPr/>
        </p:nvSpPr>
        <p:spPr>
          <a:xfrm>
            <a:off x="6464808" y="4590288"/>
            <a:ext cx="438912" cy="438912"/>
          </a:xfrm>
          <a:prstGeom prst="ellipse">
            <a:avLst/>
          </a:prstGeom>
          <a:solidFill>
            <a:srgbClr val="E8F1FE"/>
          </a:solidFill>
          <a:ln w="9525">
            <a:solidFill>
              <a:srgbClr val="B4CFF3"/>
            </a:solidFill>
            <a:prstDash val="solid"/>
          </a:ln>
        </p:spPr>
      </p:sp>
      <p:pic>
        <p:nvPicPr>
          <p:cNvPr id="49" name="Image 8" descr="icons/tool.png"/>
          <p:cNvPicPr>
            <a:picLocks noChangeAspect="1"/>
          </p:cNvPicPr>
          <p:nvPr/>
        </p:nvPicPr>
        <p:blipFill>
          <a:blip r:embed="rId9"/>
          <a:stretch>
            <a:fillRect/>
          </a:stretch>
        </p:blipFill>
        <p:spPr>
          <a:xfrm>
            <a:off x="6574536" y="4700016"/>
            <a:ext cx="219456" cy="219456"/>
          </a:xfrm>
          <a:prstGeom prst="rect">
            <a:avLst/>
          </a:prstGeom>
        </p:spPr>
      </p:pic>
      <p:sp>
        <p:nvSpPr>
          <p:cNvPr id="50" name="Text 39"/>
          <p:cNvSpPr/>
          <p:nvPr/>
        </p:nvSpPr>
        <p:spPr>
          <a:xfrm>
            <a:off x="7013448" y="4535424"/>
            <a:ext cx="420624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技术分包与现场支持</a:t>
            </a:r>
            <a:endParaRPr lang="en-US" sz="1150" dirty="0"/>
          </a:p>
        </p:txBody>
      </p:sp>
      <p:sp>
        <p:nvSpPr>
          <p:cNvPr id="51" name="Text 40"/>
          <p:cNvSpPr/>
          <p:nvPr/>
        </p:nvSpPr>
        <p:spPr>
          <a:xfrm>
            <a:off x="7013448" y="4809744"/>
            <a:ext cx="4434840" cy="292608"/>
          </a:xfrm>
          <a:prstGeom prst="rect">
            <a:avLst/>
          </a:prstGeom>
          <a:noFill/>
        </p:spPr>
        <p:txBody>
          <a:bodyPr wrap="square" lIns="0" tIns="0" rIns="0" bIns="0" rtlCol="0" anchor="t"/>
          <a:lstStyle/>
          <a:p>
            <a:pPr marL="0" indent="0">
              <a:buNone/>
            </a:pPr>
            <a:r>
              <a:rPr lang="en-US" sz="900" dirty="0">
                <a:solidFill>
                  <a:srgbClr val="5C718F"/>
                </a:solidFill>
                <a:latin typeface="微软雅黑" pitchFamily="34" charset="0"/>
                <a:ea typeface="微软雅黑" pitchFamily="34" charset="-122"/>
                <a:cs typeface="微软雅黑" pitchFamily="34" charset="-120"/>
              </a:rPr>
              <a:t>为业主、总包商、设备商及系统集成商补充特定专业或本地现场能力。</a:t>
            </a:r>
            <a:endParaRPr lang="en-US" sz="900" dirty="0"/>
          </a:p>
        </p:txBody>
      </p:sp>
      <p:sp>
        <p:nvSpPr>
          <p:cNvPr id="52" name="Shape 41"/>
          <p:cNvSpPr/>
          <p:nvPr/>
        </p:nvSpPr>
        <p:spPr>
          <a:xfrm>
            <a:off x="6245352" y="5248656"/>
            <a:ext cx="5376672" cy="731520"/>
          </a:xfrm>
          <a:prstGeom prst="roundRect">
            <a:avLst>
              <a:gd name="adj" fmla="val 6875"/>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53" name="Shape 42"/>
          <p:cNvSpPr/>
          <p:nvPr/>
        </p:nvSpPr>
        <p:spPr>
          <a:xfrm>
            <a:off x="6464808" y="5394960"/>
            <a:ext cx="438912" cy="438912"/>
          </a:xfrm>
          <a:prstGeom prst="ellipse">
            <a:avLst/>
          </a:prstGeom>
          <a:solidFill>
            <a:srgbClr val="E8F1FE"/>
          </a:solidFill>
          <a:ln w="9525">
            <a:solidFill>
              <a:srgbClr val="B4CFF3"/>
            </a:solidFill>
            <a:prstDash val="solid"/>
          </a:ln>
        </p:spPr>
      </p:sp>
      <p:pic>
        <p:nvPicPr>
          <p:cNvPr id="54" name="Image 9" descr="icons/refresh.png"/>
          <p:cNvPicPr>
            <a:picLocks noChangeAspect="1"/>
          </p:cNvPicPr>
          <p:nvPr/>
        </p:nvPicPr>
        <p:blipFill>
          <a:blip r:embed="rId10"/>
          <a:stretch>
            <a:fillRect/>
          </a:stretch>
        </p:blipFill>
        <p:spPr>
          <a:xfrm>
            <a:off x="6574536" y="5504688"/>
            <a:ext cx="219456" cy="219456"/>
          </a:xfrm>
          <a:prstGeom prst="rect">
            <a:avLst/>
          </a:prstGeom>
        </p:spPr>
      </p:pic>
      <p:sp>
        <p:nvSpPr>
          <p:cNvPr id="55" name="Text 43"/>
          <p:cNvSpPr/>
          <p:nvPr/>
        </p:nvSpPr>
        <p:spPr>
          <a:xfrm>
            <a:off x="7013448" y="5340096"/>
            <a:ext cx="4206240" cy="292608"/>
          </a:xfrm>
          <a:prstGeom prst="rect">
            <a:avLst/>
          </a:prstGeom>
          <a:noFill/>
        </p:spPr>
        <p:txBody>
          <a:bodyPr wrap="square" lIns="0" tIns="0" rIns="0" bIns="0" rtlCol="0" anchor="ctr"/>
          <a:lstStyle/>
          <a:p>
            <a:pPr marL="0" indent="0">
              <a:buNone/>
            </a:pPr>
            <a:r>
              <a:rPr lang="en-US" sz="1150" b="1" dirty="0">
                <a:solidFill>
                  <a:srgbClr val="0F2C55"/>
                </a:solidFill>
                <a:latin typeface="微软雅黑" pitchFamily="34" charset="0"/>
                <a:ea typeface="微软雅黑" pitchFamily="34" charset="-122"/>
                <a:cs typeface="微软雅黑" pitchFamily="34" charset="-120"/>
              </a:rPr>
              <a:t>长期运维服务</a:t>
            </a:r>
            <a:endParaRPr lang="en-US" sz="1150" dirty="0"/>
          </a:p>
        </p:txBody>
      </p:sp>
      <p:sp>
        <p:nvSpPr>
          <p:cNvPr id="56" name="Text 44"/>
          <p:cNvSpPr/>
          <p:nvPr/>
        </p:nvSpPr>
        <p:spPr>
          <a:xfrm>
            <a:off x="7013448" y="5614416"/>
            <a:ext cx="4434840" cy="292608"/>
          </a:xfrm>
          <a:prstGeom prst="rect">
            <a:avLst/>
          </a:prstGeom>
          <a:noFill/>
        </p:spPr>
        <p:txBody>
          <a:bodyPr wrap="square" lIns="0" tIns="0" rIns="0" bIns="0" rtlCol="0" anchor="t"/>
          <a:lstStyle/>
          <a:p>
            <a:pPr marL="0" indent="0">
              <a:buNone/>
            </a:pPr>
            <a:r>
              <a:rPr lang="en-US" sz="900" dirty="0">
                <a:solidFill>
                  <a:srgbClr val="5C718F"/>
                </a:solidFill>
                <a:latin typeface="微软雅黑" pitchFamily="34" charset="0"/>
                <a:ea typeface="微软雅黑" pitchFamily="34" charset="-122"/>
                <a:cs typeface="微软雅黑" pitchFamily="34" charset="-120"/>
              </a:rPr>
              <a:t>提供定期巡检、驻场支持、故障响应、备件协调及升级改造。</a:t>
            </a:r>
            <a:endParaRPr lang="en-US" sz="900" dirty="0"/>
          </a:p>
        </p:txBody>
      </p:sp>
      <p:sp>
        <p:nvSpPr>
          <p:cNvPr id="57" name="Shape 45"/>
          <p:cNvSpPr/>
          <p:nvPr/>
        </p:nvSpPr>
        <p:spPr>
          <a:xfrm>
            <a:off x="566928" y="5943600"/>
            <a:ext cx="11057839" cy="438912"/>
          </a:xfrm>
          <a:prstGeom prst="roundRect">
            <a:avLst>
              <a:gd name="adj" fmla="val 11458"/>
            </a:avLst>
          </a:prstGeom>
          <a:solidFill>
            <a:srgbClr val="E8F1FE"/>
          </a:solidFill>
          <a:ln w="9525">
            <a:solidFill>
              <a:srgbClr val="CBDCF4"/>
            </a:solidFill>
            <a:prstDash val="solid"/>
          </a:ln>
          <a:effectLst>
            <a:outerShdw blurRad="139700" dist="25400" dir="5400000" algn="bl" rotWithShape="0">
              <a:srgbClr val="8AA3C8">
                <a:alpha val="30000"/>
              </a:srgbClr>
            </a:outerShdw>
          </a:effectLst>
        </p:spPr>
      </p:sp>
      <p:sp>
        <p:nvSpPr>
          <p:cNvPr id="58" name="Text 46"/>
          <p:cNvSpPr/>
          <p:nvPr/>
        </p:nvSpPr>
        <p:spPr>
          <a:xfrm>
            <a:off x="841248" y="5943600"/>
            <a:ext cx="10509199" cy="438912"/>
          </a:xfrm>
          <a:prstGeom prst="rect">
            <a:avLst/>
          </a:prstGeom>
          <a:noFill/>
        </p:spPr>
        <p:txBody>
          <a:bodyPr wrap="square" lIns="0" tIns="0" rIns="0" bIns="0" rtlCol="0" anchor="ctr"/>
          <a:lstStyle/>
          <a:p>
            <a:pPr marL="0" indent="0">
              <a:buNone/>
            </a:pPr>
            <a:r>
              <a:rPr lang="en-US" sz="1050" dirty="0">
                <a:solidFill>
                  <a:srgbClr val="0F2C55"/>
                </a:solidFill>
                <a:latin typeface="微软雅黑" pitchFamily="34" charset="0"/>
                <a:ea typeface="微软雅黑" pitchFamily="34" charset="-122"/>
                <a:cs typeface="微软雅黑" pitchFamily="34" charset="-120"/>
              </a:rPr>
              <a:t>统一的客户与项目管理窗口，配合灵活的欧洲专业资源，为不同规模和专业方向的项目提供适配的交付团队。</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bg/s18.jpg"/>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66928" y="434340"/>
            <a:ext cx="77724" cy="169164"/>
          </a:xfrm>
          <a:prstGeom prst="rect">
            <a:avLst/>
          </a:prstGeom>
          <a:solidFill>
            <a:srgbClr val="0E86C8"/>
          </a:solidFill>
          <a:ln w="12700">
            <a:solidFill>
              <a:srgbClr val="0E86C8"/>
            </a:solidFill>
            <a:prstDash val="solid"/>
          </a:ln>
        </p:spPr>
      </p:sp>
      <p:sp>
        <p:nvSpPr>
          <p:cNvPr id="4" name="Text 1"/>
          <p:cNvSpPr/>
          <p:nvPr/>
        </p:nvSpPr>
        <p:spPr>
          <a:xfrm>
            <a:off x="740664" y="365760"/>
            <a:ext cx="5486400" cy="310896"/>
          </a:xfrm>
          <a:prstGeom prst="rect">
            <a:avLst/>
          </a:prstGeom>
          <a:noFill/>
        </p:spPr>
        <p:txBody>
          <a:bodyPr wrap="square" lIns="0" tIns="0" rIns="0" bIns="0" rtlCol="0" anchor="ctr"/>
          <a:lstStyle/>
          <a:p>
            <a:pPr marL="0" indent="0">
              <a:buNone/>
            </a:pPr>
            <a:r>
              <a:rPr lang="en-US" sz="1200" b="1" dirty="0">
                <a:solidFill>
                  <a:srgbClr val="0E86C8"/>
                </a:solidFill>
                <a:latin typeface="微软雅黑" pitchFamily="34" charset="0"/>
                <a:ea typeface="微软雅黑" pitchFamily="34" charset="-122"/>
                <a:cs typeface="微软雅黑" pitchFamily="34" charset="-120"/>
              </a:rPr>
              <a:t>联系我们</a:t>
            </a:r>
            <a:endParaRPr lang="en-US" sz="1200" dirty="0"/>
          </a:p>
        </p:txBody>
      </p:sp>
      <p:sp>
        <p:nvSpPr>
          <p:cNvPr id="5" name="Text 2"/>
          <p:cNvSpPr/>
          <p:nvPr/>
        </p:nvSpPr>
        <p:spPr>
          <a:xfrm>
            <a:off x="5257800" y="365760"/>
            <a:ext cx="4572000" cy="310896"/>
          </a:xfrm>
          <a:prstGeom prst="rect">
            <a:avLst/>
          </a:prstGeom>
          <a:noFill/>
        </p:spPr>
        <p:txBody>
          <a:bodyPr wrap="square" lIns="0" tIns="0" rIns="0" bIns="0" rtlCol="0" anchor="ctr"/>
          <a:lstStyle/>
          <a:p>
            <a:pPr marL="0" indent="0" algn="r">
              <a:buNone/>
            </a:pPr>
            <a:r>
              <a:rPr lang="en-US" sz="1000" kern="0" spc="220" dirty="0">
                <a:solidFill>
                  <a:srgbClr val="6F849F"/>
                </a:solidFill>
                <a:latin typeface="Arial" panose="020B0604020202090204" pitchFamily="34" charset="0"/>
                <a:ea typeface="Arial" panose="020B0604020202090204" pitchFamily="34" charset="-122"/>
                <a:cs typeface="Arial" panose="020B0604020202090204" pitchFamily="34" charset="-120"/>
              </a:rPr>
              <a:t>CONTACT US / 18</a:t>
            </a:r>
            <a:endParaRPr lang="en-US" sz="1000" dirty="0"/>
          </a:p>
        </p:txBody>
      </p:sp>
      <p:sp>
        <p:nvSpPr>
          <p:cNvPr id="6" name="Text 3"/>
          <p:cNvSpPr/>
          <p:nvPr/>
        </p:nvSpPr>
        <p:spPr>
          <a:xfrm>
            <a:off x="566928" y="822960"/>
            <a:ext cx="11057839" cy="530352"/>
          </a:xfrm>
          <a:prstGeom prst="rect">
            <a:avLst/>
          </a:prstGeom>
          <a:noFill/>
        </p:spPr>
        <p:txBody>
          <a:bodyPr wrap="square" lIns="0" tIns="0" rIns="0" bIns="0" rtlCol="0" anchor="ctr"/>
          <a:lstStyle/>
          <a:p>
            <a:pPr marL="0" indent="0">
              <a:buNone/>
            </a:pPr>
            <a:r>
              <a:rPr lang="en-US" sz="3200" b="1" dirty="0">
                <a:solidFill>
                  <a:srgbClr val="0F2C55"/>
                </a:solidFill>
                <a:latin typeface="微软雅黑" pitchFamily="34" charset="0"/>
                <a:ea typeface="微软雅黑" pitchFamily="34" charset="-122"/>
                <a:cs typeface="微软雅黑" pitchFamily="34" charset="-120"/>
              </a:rPr>
              <a:t>从项目需求出发，共同推进欧洲现场交付</a:t>
            </a:r>
            <a:endParaRPr lang="en-US" sz="3200" dirty="0"/>
          </a:p>
        </p:txBody>
      </p:sp>
      <p:sp>
        <p:nvSpPr>
          <p:cNvPr id="7" name="Text 4"/>
          <p:cNvSpPr/>
          <p:nvPr/>
        </p:nvSpPr>
        <p:spPr>
          <a:xfrm>
            <a:off x="566928" y="1828800"/>
            <a:ext cx="3657600" cy="292608"/>
          </a:xfrm>
          <a:prstGeom prst="rect">
            <a:avLst/>
          </a:prstGeom>
          <a:noFill/>
        </p:spPr>
        <p:txBody>
          <a:bodyPr wrap="square" lIns="0" tIns="0" rIns="0" bIns="0" rtlCol="0" anchor="ctr"/>
          <a:lstStyle/>
          <a:p>
            <a:pPr marL="0" indent="0">
              <a:buNone/>
            </a:pPr>
            <a:r>
              <a:rPr lang="en-US" sz="1500" b="1" dirty="0">
                <a:solidFill>
                  <a:srgbClr val="0E86C8"/>
                </a:solidFill>
                <a:latin typeface="微软雅黑" pitchFamily="34" charset="0"/>
                <a:ea typeface="微软雅黑" pitchFamily="34" charset="-122"/>
                <a:cs typeface="微软雅黑" pitchFamily="34" charset="-120"/>
              </a:rPr>
              <a:t>合作邀请</a:t>
            </a:r>
            <a:endParaRPr lang="en-US" sz="1500" dirty="0"/>
          </a:p>
        </p:txBody>
      </p:sp>
      <p:sp>
        <p:nvSpPr>
          <p:cNvPr id="8" name="Text 5"/>
          <p:cNvSpPr/>
          <p:nvPr/>
        </p:nvSpPr>
        <p:spPr>
          <a:xfrm>
            <a:off x="566928" y="2231136"/>
            <a:ext cx="6035040" cy="1097280"/>
          </a:xfrm>
          <a:prstGeom prst="rect">
            <a:avLst/>
          </a:prstGeom>
          <a:noFill/>
        </p:spPr>
        <p:txBody>
          <a:bodyPr wrap="square" lIns="0" tIns="0" rIns="0" bIns="0" rtlCol="0" anchor="t"/>
          <a:lstStyle/>
          <a:p>
            <a:pPr marL="0" indent="0">
              <a:lnSpc>
                <a:spcPts val="1800"/>
              </a:lnSpc>
              <a:buNone/>
            </a:pPr>
            <a:r>
              <a:rPr lang="en-US" sz="1200" dirty="0">
                <a:solidFill>
                  <a:srgbClr val="44586F"/>
                </a:solidFill>
                <a:latin typeface="微软雅黑" pitchFamily="34" charset="0"/>
                <a:ea typeface="微软雅黑" pitchFamily="34" charset="-122"/>
                <a:cs typeface="微软雅黑" pitchFamily="34" charset="-120"/>
              </a:rPr>
              <a:t>如果您正在寻找工业或储能设备、欧洲本地工程服务，或者需要从深化设计、设备供应到安装运维的一体化项目支持，欢迎与N-STS联系。</a:t>
            </a:r>
            <a:endParaRPr lang="en-US" sz="1200" dirty="0"/>
          </a:p>
        </p:txBody>
      </p:sp>
      <p:sp>
        <p:nvSpPr>
          <p:cNvPr id="9" name="Text 6"/>
          <p:cNvSpPr/>
          <p:nvPr/>
        </p:nvSpPr>
        <p:spPr>
          <a:xfrm>
            <a:off x="566928" y="3346704"/>
            <a:ext cx="6035040" cy="1280160"/>
          </a:xfrm>
          <a:prstGeom prst="rect">
            <a:avLst/>
          </a:prstGeom>
          <a:noFill/>
        </p:spPr>
        <p:txBody>
          <a:bodyPr wrap="square" lIns="0" tIns="0" rIns="0" bIns="0" rtlCol="0" anchor="t"/>
          <a:lstStyle/>
          <a:p>
            <a:pPr marL="0" indent="0">
              <a:lnSpc>
                <a:spcPts val="1800"/>
              </a:lnSpc>
              <a:buNone/>
            </a:pPr>
            <a:r>
              <a:rPr lang="en-US" sz="1200" dirty="0">
                <a:solidFill>
                  <a:srgbClr val="44586F"/>
                </a:solidFill>
                <a:latin typeface="微软雅黑" pitchFamily="34" charset="0"/>
                <a:ea typeface="微软雅黑" pitchFamily="34" charset="-122"/>
                <a:cs typeface="微软雅黑" pitchFamily="34" charset="-120"/>
              </a:rPr>
              <a:t>您可以向我们提供项目所在地、技术需求、设备清单、实施周期及所需服务范围。我们将根据项目情况组织相应的技术和交付资源，并提出下一步合作建议。</a:t>
            </a:r>
            <a:endParaRPr lang="en-US" sz="1200" dirty="0"/>
          </a:p>
        </p:txBody>
      </p:sp>
      <p:sp>
        <p:nvSpPr>
          <p:cNvPr id="10" name="Shape 7"/>
          <p:cNvSpPr/>
          <p:nvPr/>
        </p:nvSpPr>
        <p:spPr>
          <a:xfrm>
            <a:off x="7223760" y="1783080"/>
            <a:ext cx="4398264" cy="3200400"/>
          </a:xfrm>
          <a:prstGeom prst="roundRect">
            <a:avLst>
              <a:gd name="adj" fmla="val 1571"/>
            </a:avLst>
          </a:prstGeom>
          <a:solidFill>
            <a:srgbClr val="FFFFFF"/>
          </a:solidFill>
          <a:ln w="9525">
            <a:solidFill>
              <a:srgbClr val="CBDCF4"/>
            </a:solidFill>
            <a:prstDash val="solid"/>
          </a:ln>
          <a:effectLst>
            <a:outerShdw blurRad="139700" dist="25400" dir="5400000" algn="bl" rotWithShape="0">
              <a:srgbClr val="8AA3C8">
                <a:alpha val="30000"/>
              </a:srgbClr>
            </a:outerShdw>
          </a:effectLst>
        </p:spPr>
      </p:sp>
      <p:sp>
        <p:nvSpPr>
          <p:cNvPr id="11" name="Text 8"/>
          <p:cNvSpPr/>
          <p:nvPr/>
        </p:nvSpPr>
        <p:spPr>
          <a:xfrm>
            <a:off x="7498080" y="1965960"/>
            <a:ext cx="2743200" cy="292608"/>
          </a:xfrm>
          <a:prstGeom prst="rect">
            <a:avLst/>
          </a:prstGeom>
          <a:noFill/>
        </p:spPr>
        <p:txBody>
          <a:bodyPr wrap="square" lIns="0" tIns="0" rIns="0" bIns="0" rtlCol="0" anchor="ctr"/>
          <a:lstStyle/>
          <a:p>
            <a:pPr marL="0" indent="0">
              <a:buNone/>
            </a:pPr>
            <a:r>
              <a:rPr lang="en-US" sz="1400" b="1" dirty="0">
                <a:solidFill>
                  <a:srgbClr val="0E86C8"/>
                </a:solidFill>
                <a:latin typeface="微软雅黑" pitchFamily="34" charset="0"/>
                <a:ea typeface="微软雅黑" pitchFamily="34" charset="-122"/>
                <a:cs typeface="微软雅黑" pitchFamily="34" charset="-120"/>
              </a:rPr>
              <a:t>联系方式</a:t>
            </a:r>
            <a:endParaRPr lang="en-US" sz="1400" dirty="0"/>
          </a:p>
        </p:txBody>
      </p:sp>
      <p:sp>
        <p:nvSpPr>
          <p:cNvPr id="12" name="Shape 9"/>
          <p:cNvSpPr/>
          <p:nvPr/>
        </p:nvSpPr>
        <p:spPr>
          <a:xfrm>
            <a:off x="7498080" y="2441448"/>
            <a:ext cx="329184" cy="329184"/>
          </a:xfrm>
          <a:prstGeom prst="ellipse">
            <a:avLst/>
          </a:prstGeom>
          <a:solidFill>
            <a:srgbClr val="E8F1FE"/>
          </a:solidFill>
          <a:ln w="9525">
            <a:solidFill>
              <a:srgbClr val="B4CFF3"/>
            </a:solidFill>
            <a:prstDash val="solid"/>
          </a:ln>
        </p:spPr>
      </p:sp>
      <p:pic>
        <p:nvPicPr>
          <p:cNvPr id="13" name="Image 1" descr="icons/briefcase.png"/>
          <p:cNvPicPr>
            <a:picLocks noChangeAspect="1"/>
          </p:cNvPicPr>
          <p:nvPr/>
        </p:nvPicPr>
        <p:blipFill>
          <a:blip r:embed="rId2"/>
          <a:stretch>
            <a:fillRect/>
          </a:stretch>
        </p:blipFill>
        <p:spPr>
          <a:xfrm>
            <a:off x="7580376" y="2523744"/>
            <a:ext cx="164592" cy="164592"/>
          </a:xfrm>
          <a:prstGeom prst="rect">
            <a:avLst/>
          </a:prstGeom>
        </p:spPr>
      </p:pic>
      <p:sp>
        <p:nvSpPr>
          <p:cNvPr id="14" name="Text 10"/>
          <p:cNvSpPr/>
          <p:nvPr/>
        </p:nvSpPr>
        <p:spPr>
          <a:xfrm>
            <a:off x="7936992" y="2395728"/>
            <a:ext cx="1234440" cy="420624"/>
          </a:xfrm>
          <a:prstGeom prst="rect">
            <a:avLst/>
          </a:prstGeom>
          <a:noFill/>
        </p:spPr>
        <p:txBody>
          <a:bodyPr wrap="square" lIns="0" tIns="0" rIns="0" bIns="0" rtlCol="0" anchor="ctr"/>
          <a:lstStyle/>
          <a:p>
            <a:pPr marL="0" indent="0">
              <a:buNone/>
            </a:pPr>
            <a:r>
              <a:rPr lang="en-US" sz="850" kern="0" spc="60" dirty="0">
                <a:solidFill>
                  <a:srgbClr val="78899F"/>
                </a:solidFill>
                <a:latin typeface="Arial" panose="020B0604020202090204" pitchFamily="34" charset="0"/>
                <a:ea typeface="Arial" panose="020B0604020202090204" pitchFamily="34" charset="-122"/>
                <a:cs typeface="Arial" panose="020B0604020202090204" pitchFamily="34" charset="-120"/>
              </a:rPr>
              <a:t>公司</a:t>
            </a:r>
            <a:endParaRPr lang="en-US" sz="850" dirty="0"/>
          </a:p>
        </p:txBody>
      </p:sp>
      <p:sp>
        <p:nvSpPr>
          <p:cNvPr id="15" name="Text 11"/>
          <p:cNvSpPr/>
          <p:nvPr/>
        </p:nvSpPr>
        <p:spPr>
          <a:xfrm>
            <a:off x="9125712" y="2395728"/>
            <a:ext cx="2331720" cy="420624"/>
          </a:xfrm>
          <a:prstGeom prst="rect">
            <a:avLst/>
          </a:prstGeom>
          <a:noFill/>
        </p:spPr>
        <p:txBody>
          <a:bodyPr wrap="square" lIns="0" tIns="0" rIns="0" bIns="0" rtlCol="0" anchor="ctr"/>
          <a:lstStyle/>
          <a:p>
            <a:pPr marL="0" indent="0">
              <a:lnSpc>
                <a:spcPts val="1100"/>
              </a:lnSpc>
              <a:buNone/>
            </a:pPr>
            <a:r>
              <a:rPr lang="en-US" sz="850" dirty="0">
                <a:solidFill>
                  <a:srgbClr val="0F2C55"/>
                </a:solidFill>
                <a:latin typeface="微软雅黑" pitchFamily="34" charset="0"/>
                <a:ea typeface="微软雅黑" pitchFamily="34" charset="-122"/>
                <a:cs typeface="微软雅黑" pitchFamily="34" charset="-120"/>
              </a:rPr>
              <a:t>Nordic Smart Tech Solution（N-STS）｜北欧智能科技解决方案</a:t>
            </a:r>
            <a:endParaRPr lang="en-US" sz="850" dirty="0"/>
          </a:p>
        </p:txBody>
      </p:sp>
      <p:sp>
        <p:nvSpPr>
          <p:cNvPr id="16" name="Shape 12"/>
          <p:cNvSpPr/>
          <p:nvPr/>
        </p:nvSpPr>
        <p:spPr>
          <a:xfrm>
            <a:off x="7498080" y="2953512"/>
            <a:ext cx="329184" cy="329184"/>
          </a:xfrm>
          <a:prstGeom prst="ellipse">
            <a:avLst/>
          </a:prstGeom>
          <a:solidFill>
            <a:srgbClr val="E8F1FE"/>
          </a:solidFill>
          <a:ln w="9525">
            <a:solidFill>
              <a:srgbClr val="B4CFF3"/>
            </a:solidFill>
            <a:prstDash val="solid"/>
          </a:ln>
        </p:spPr>
      </p:sp>
      <p:pic>
        <p:nvPicPr>
          <p:cNvPr id="17" name="Image 2" descr="icons/mail.png"/>
          <p:cNvPicPr>
            <a:picLocks noChangeAspect="1"/>
          </p:cNvPicPr>
          <p:nvPr/>
        </p:nvPicPr>
        <p:blipFill>
          <a:blip r:embed="rId3"/>
          <a:stretch>
            <a:fillRect/>
          </a:stretch>
        </p:blipFill>
        <p:spPr>
          <a:xfrm>
            <a:off x="7580376" y="3035808"/>
            <a:ext cx="164592" cy="164592"/>
          </a:xfrm>
          <a:prstGeom prst="rect">
            <a:avLst/>
          </a:prstGeom>
        </p:spPr>
      </p:pic>
      <p:sp>
        <p:nvSpPr>
          <p:cNvPr id="18" name="Text 13"/>
          <p:cNvSpPr/>
          <p:nvPr/>
        </p:nvSpPr>
        <p:spPr>
          <a:xfrm>
            <a:off x="7936992" y="2907792"/>
            <a:ext cx="1234440" cy="420624"/>
          </a:xfrm>
          <a:prstGeom prst="rect">
            <a:avLst/>
          </a:prstGeom>
          <a:noFill/>
        </p:spPr>
        <p:txBody>
          <a:bodyPr wrap="square" lIns="0" tIns="0" rIns="0" bIns="0" rtlCol="0" anchor="ctr"/>
          <a:lstStyle/>
          <a:p>
            <a:pPr marL="0" indent="0">
              <a:buNone/>
            </a:pPr>
            <a:r>
              <a:rPr lang="en-US" sz="850" kern="0" spc="60" dirty="0">
                <a:solidFill>
                  <a:srgbClr val="78899F"/>
                </a:solidFill>
                <a:latin typeface="Arial" panose="020B0604020202090204" pitchFamily="34" charset="0"/>
                <a:ea typeface="Arial" panose="020B0604020202090204" pitchFamily="34" charset="-122"/>
                <a:cs typeface="Arial" panose="020B0604020202090204" pitchFamily="34" charset="-120"/>
              </a:rPr>
              <a:t>Email</a:t>
            </a:r>
            <a:endParaRPr lang="en-US" sz="850" dirty="0"/>
          </a:p>
        </p:txBody>
      </p:sp>
      <p:sp>
        <p:nvSpPr>
          <p:cNvPr id="19" name="Text 14"/>
          <p:cNvSpPr/>
          <p:nvPr/>
        </p:nvSpPr>
        <p:spPr>
          <a:xfrm>
            <a:off x="9125712" y="2907792"/>
            <a:ext cx="2331720" cy="420624"/>
          </a:xfrm>
          <a:prstGeom prst="rect">
            <a:avLst/>
          </a:prstGeom>
          <a:noFill/>
        </p:spPr>
        <p:txBody>
          <a:bodyPr wrap="square" lIns="0" tIns="0" rIns="0" bIns="0" rtlCol="0" anchor="ctr"/>
          <a:lstStyle/>
          <a:p>
            <a:pPr marL="0" indent="0">
              <a:lnSpc>
                <a:spcPts val="1100"/>
              </a:lnSpc>
              <a:buNone/>
            </a:pPr>
            <a:r>
              <a:rPr lang="en-US" sz="1050" b="1" dirty="0">
                <a:solidFill>
                  <a:srgbClr val="0F2C55"/>
                </a:solidFill>
                <a:latin typeface="微软雅黑" pitchFamily="34" charset="0"/>
                <a:ea typeface="微软雅黑" pitchFamily="34" charset="-122"/>
                <a:cs typeface="微软雅黑" pitchFamily="34" charset="-120"/>
              </a:rPr>
              <a:t>info@n-sts.com</a:t>
            </a:r>
            <a:endParaRPr lang="en-US" sz="1050" dirty="0"/>
          </a:p>
        </p:txBody>
      </p:sp>
      <p:sp>
        <p:nvSpPr>
          <p:cNvPr id="20" name="Shape 15"/>
          <p:cNvSpPr/>
          <p:nvPr/>
        </p:nvSpPr>
        <p:spPr>
          <a:xfrm>
            <a:off x="7498080" y="3465576"/>
            <a:ext cx="329184" cy="329184"/>
          </a:xfrm>
          <a:prstGeom prst="ellipse">
            <a:avLst/>
          </a:prstGeom>
          <a:solidFill>
            <a:srgbClr val="E8F1FE"/>
          </a:solidFill>
          <a:ln w="9525">
            <a:solidFill>
              <a:srgbClr val="B4CFF3"/>
            </a:solidFill>
            <a:prstDash val="solid"/>
          </a:ln>
        </p:spPr>
      </p:sp>
      <p:pic>
        <p:nvPicPr>
          <p:cNvPr id="21" name="Image 3" descr="icons/globe.png"/>
          <p:cNvPicPr>
            <a:picLocks noChangeAspect="1"/>
          </p:cNvPicPr>
          <p:nvPr/>
        </p:nvPicPr>
        <p:blipFill>
          <a:blip r:embed="rId4"/>
          <a:stretch>
            <a:fillRect/>
          </a:stretch>
        </p:blipFill>
        <p:spPr>
          <a:xfrm>
            <a:off x="7580376" y="3547872"/>
            <a:ext cx="164592" cy="164592"/>
          </a:xfrm>
          <a:prstGeom prst="rect">
            <a:avLst/>
          </a:prstGeom>
        </p:spPr>
      </p:pic>
      <p:sp>
        <p:nvSpPr>
          <p:cNvPr id="22" name="Text 16"/>
          <p:cNvSpPr/>
          <p:nvPr/>
        </p:nvSpPr>
        <p:spPr>
          <a:xfrm>
            <a:off x="7936992" y="3419856"/>
            <a:ext cx="1234440" cy="420624"/>
          </a:xfrm>
          <a:prstGeom prst="rect">
            <a:avLst/>
          </a:prstGeom>
          <a:noFill/>
        </p:spPr>
        <p:txBody>
          <a:bodyPr wrap="square" lIns="0" tIns="0" rIns="0" bIns="0" rtlCol="0" anchor="ctr"/>
          <a:lstStyle/>
          <a:p>
            <a:pPr marL="0" indent="0">
              <a:buNone/>
            </a:pPr>
            <a:r>
              <a:rPr lang="en-US" sz="850" kern="0" spc="60" dirty="0">
                <a:solidFill>
                  <a:srgbClr val="78899F"/>
                </a:solidFill>
                <a:latin typeface="Arial" panose="020B0604020202090204" pitchFamily="34" charset="0"/>
                <a:ea typeface="Arial" panose="020B0604020202090204" pitchFamily="34" charset="-122"/>
                <a:cs typeface="Arial" panose="020B0604020202090204" pitchFamily="34" charset="-120"/>
              </a:rPr>
              <a:t>Website</a:t>
            </a:r>
            <a:endParaRPr lang="en-US" sz="850" dirty="0"/>
          </a:p>
        </p:txBody>
      </p:sp>
      <p:sp>
        <p:nvSpPr>
          <p:cNvPr id="23" name="Text 17"/>
          <p:cNvSpPr/>
          <p:nvPr/>
        </p:nvSpPr>
        <p:spPr>
          <a:xfrm>
            <a:off x="9125712" y="3419856"/>
            <a:ext cx="2331720" cy="420624"/>
          </a:xfrm>
          <a:prstGeom prst="rect">
            <a:avLst/>
          </a:prstGeom>
          <a:noFill/>
        </p:spPr>
        <p:txBody>
          <a:bodyPr wrap="square" lIns="0" tIns="0" rIns="0" bIns="0" rtlCol="0" anchor="ctr"/>
          <a:lstStyle/>
          <a:p>
            <a:pPr marL="0" indent="0">
              <a:lnSpc>
                <a:spcPts val="1100"/>
              </a:lnSpc>
              <a:buNone/>
            </a:pPr>
            <a:r>
              <a:rPr lang="en-US" sz="1050" b="1" dirty="0">
                <a:solidFill>
                  <a:srgbClr val="0F2C55"/>
                </a:solidFill>
                <a:latin typeface="微软雅黑" pitchFamily="34" charset="0"/>
                <a:ea typeface="微软雅黑" pitchFamily="34" charset="-122"/>
                <a:cs typeface="微软雅黑" pitchFamily="34" charset="-120"/>
              </a:rPr>
              <a:t>www.n-sts.com</a:t>
            </a:r>
            <a:endParaRPr lang="en-US" sz="1050" dirty="0"/>
          </a:p>
        </p:txBody>
      </p:sp>
      <p:sp>
        <p:nvSpPr>
          <p:cNvPr id="24" name="Shape 18"/>
          <p:cNvSpPr/>
          <p:nvPr/>
        </p:nvSpPr>
        <p:spPr>
          <a:xfrm>
            <a:off x="7498080" y="3977640"/>
            <a:ext cx="329184" cy="329184"/>
          </a:xfrm>
          <a:prstGeom prst="ellipse">
            <a:avLst/>
          </a:prstGeom>
          <a:solidFill>
            <a:srgbClr val="E8F1FE"/>
          </a:solidFill>
          <a:ln w="9525">
            <a:solidFill>
              <a:srgbClr val="B4CFF3"/>
            </a:solidFill>
            <a:prstDash val="solid"/>
          </a:ln>
        </p:spPr>
      </p:sp>
      <p:pic>
        <p:nvPicPr>
          <p:cNvPr id="25" name="Image 4" descr="icons/mapPin.png"/>
          <p:cNvPicPr>
            <a:picLocks noChangeAspect="1"/>
          </p:cNvPicPr>
          <p:nvPr/>
        </p:nvPicPr>
        <p:blipFill>
          <a:blip r:embed="rId5"/>
          <a:stretch>
            <a:fillRect/>
          </a:stretch>
        </p:blipFill>
        <p:spPr>
          <a:xfrm>
            <a:off x="7580376" y="4059936"/>
            <a:ext cx="164592" cy="164592"/>
          </a:xfrm>
          <a:prstGeom prst="rect">
            <a:avLst/>
          </a:prstGeom>
        </p:spPr>
      </p:pic>
      <p:sp>
        <p:nvSpPr>
          <p:cNvPr id="26" name="Text 19"/>
          <p:cNvSpPr/>
          <p:nvPr/>
        </p:nvSpPr>
        <p:spPr>
          <a:xfrm>
            <a:off x="7936992" y="3931920"/>
            <a:ext cx="1234440" cy="420624"/>
          </a:xfrm>
          <a:prstGeom prst="rect">
            <a:avLst/>
          </a:prstGeom>
          <a:noFill/>
        </p:spPr>
        <p:txBody>
          <a:bodyPr wrap="square" lIns="0" tIns="0" rIns="0" bIns="0" rtlCol="0" anchor="ctr"/>
          <a:lstStyle/>
          <a:p>
            <a:pPr marL="0" indent="0">
              <a:buNone/>
            </a:pPr>
            <a:r>
              <a:rPr lang="en-US" sz="850" kern="0" spc="60" dirty="0">
                <a:solidFill>
                  <a:srgbClr val="78899F"/>
                </a:solidFill>
                <a:latin typeface="Arial" panose="020B0604020202090204" pitchFamily="34" charset="0"/>
                <a:ea typeface="Arial" panose="020B0604020202090204" pitchFamily="34" charset="-122"/>
                <a:cs typeface="Arial" panose="020B0604020202090204" pitchFamily="34" charset="-120"/>
              </a:rPr>
              <a:t>Local Presence</a:t>
            </a:r>
            <a:endParaRPr lang="en-US" sz="850" dirty="0"/>
          </a:p>
        </p:txBody>
      </p:sp>
      <p:sp>
        <p:nvSpPr>
          <p:cNvPr id="27" name="Text 20"/>
          <p:cNvSpPr/>
          <p:nvPr/>
        </p:nvSpPr>
        <p:spPr>
          <a:xfrm>
            <a:off x="9125712" y="3931920"/>
            <a:ext cx="2331720" cy="420624"/>
          </a:xfrm>
          <a:prstGeom prst="rect">
            <a:avLst/>
          </a:prstGeom>
          <a:noFill/>
        </p:spPr>
        <p:txBody>
          <a:bodyPr wrap="square" lIns="0" tIns="0" rIns="0" bIns="0" rtlCol="0" anchor="ctr"/>
          <a:lstStyle/>
          <a:p>
            <a:pPr marL="0" indent="0">
              <a:lnSpc>
                <a:spcPts val="1100"/>
              </a:lnSpc>
              <a:buNone/>
            </a:pPr>
            <a:r>
              <a:rPr lang="en-US" sz="1050" b="1" dirty="0">
                <a:solidFill>
                  <a:srgbClr val="0F2C55"/>
                </a:solidFill>
                <a:latin typeface="微软雅黑" pitchFamily="34" charset="0"/>
                <a:ea typeface="微软雅黑" pitchFamily="34" charset="-122"/>
                <a:cs typeface="微软雅黑" pitchFamily="34" charset="-120"/>
              </a:rPr>
              <a:t>Sweden · Finland</a:t>
            </a:r>
            <a:endParaRPr lang="en-US" sz="1050" dirty="0"/>
          </a:p>
        </p:txBody>
      </p:sp>
      <p:sp>
        <p:nvSpPr>
          <p:cNvPr id="28" name="Shape 21"/>
          <p:cNvSpPr/>
          <p:nvPr/>
        </p:nvSpPr>
        <p:spPr>
          <a:xfrm>
            <a:off x="7498080" y="4489704"/>
            <a:ext cx="329184" cy="329184"/>
          </a:xfrm>
          <a:prstGeom prst="ellipse">
            <a:avLst/>
          </a:prstGeom>
          <a:solidFill>
            <a:srgbClr val="E8F1FE"/>
          </a:solidFill>
          <a:ln w="9525">
            <a:solidFill>
              <a:srgbClr val="B4CFF3"/>
            </a:solidFill>
            <a:prstDash val="solid"/>
          </a:ln>
        </p:spPr>
      </p:sp>
      <p:pic>
        <p:nvPicPr>
          <p:cNvPr id="29" name="Image 5" descr="icons/compass.png"/>
          <p:cNvPicPr>
            <a:picLocks noChangeAspect="1"/>
          </p:cNvPicPr>
          <p:nvPr/>
        </p:nvPicPr>
        <p:blipFill>
          <a:blip r:embed="rId6"/>
          <a:stretch>
            <a:fillRect/>
          </a:stretch>
        </p:blipFill>
        <p:spPr>
          <a:xfrm>
            <a:off x="7580376" y="4572000"/>
            <a:ext cx="164592" cy="164592"/>
          </a:xfrm>
          <a:prstGeom prst="rect">
            <a:avLst/>
          </a:prstGeom>
        </p:spPr>
      </p:pic>
      <p:sp>
        <p:nvSpPr>
          <p:cNvPr id="30" name="Text 22"/>
          <p:cNvSpPr/>
          <p:nvPr/>
        </p:nvSpPr>
        <p:spPr>
          <a:xfrm>
            <a:off x="7936992" y="4443984"/>
            <a:ext cx="1234440" cy="420624"/>
          </a:xfrm>
          <a:prstGeom prst="rect">
            <a:avLst/>
          </a:prstGeom>
          <a:noFill/>
        </p:spPr>
        <p:txBody>
          <a:bodyPr wrap="square" lIns="0" tIns="0" rIns="0" bIns="0" rtlCol="0" anchor="ctr"/>
          <a:lstStyle/>
          <a:p>
            <a:pPr marL="0" indent="0">
              <a:buNone/>
            </a:pPr>
            <a:r>
              <a:rPr lang="en-US" sz="850" kern="0" spc="60" dirty="0">
                <a:solidFill>
                  <a:srgbClr val="78899F"/>
                </a:solidFill>
                <a:latin typeface="Arial" panose="020B0604020202090204" pitchFamily="34" charset="0"/>
                <a:ea typeface="Arial" panose="020B0604020202090204" pitchFamily="34" charset="-122"/>
                <a:cs typeface="Arial" panose="020B0604020202090204" pitchFamily="34" charset="-120"/>
              </a:rPr>
              <a:t>Service Coverage</a:t>
            </a:r>
            <a:endParaRPr lang="en-US" sz="850" dirty="0"/>
          </a:p>
        </p:txBody>
      </p:sp>
      <p:sp>
        <p:nvSpPr>
          <p:cNvPr id="31" name="Text 23"/>
          <p:cNvSpPr/>
          <p:nvPr/>
        </p:nvSpPr>
        <p:spPr>
          <a:xfrm>
            <a:off x="9125712" y="4443984"/>
            <a:ext cx="2331720" cy="420624"/>
          </a:xfrm>
          <a:prstGeom prst="rect">
            <a:avLst/>
          </a:prstGeom>
          <a:noFill/>
        </p:spPr>
        <p:txBody>
          <a:bodyPr wrap="square" lIns="0" tIns="0" rIns="0" bIns="0" rtlCol="0" anchor="ctr"/>
          <a:lstStyle/>
          <a:p>
            <a:pPr marL="0" indent="0">
              <a:lnSpc>
                <a:spcPts val="1100"/>
              </a:lnSpc>
              <a:buNone/>
            </a:pPr>
            <a:r>
              <a:rPr lang="en-US" sz="1050" b="1" dirty="0">
                <a:solidFill>
                  <a:srgbClr val="0F2C55"/>
                </a:solidFill>
                <a:latin typeface="微软雅黑" pitchFamily="34" charset="0"/>
                <a:ea typeface="微软雅黑" pitchFamily="34" charset="-122"/>
                <a:cs typeface="微软雅黑" pitchFamily="34" charset="-120"/>
              </a:rPr>
              <a:t>Nordics · Europe</a:t>
            </a:r>
            <a:endParaRPr lang="en-US" sz="1050" dirty="0"/>
          </a:p>
        </p:txBody>
      </p:sp>
      <p:sp>
        <p:nvSpPr>
          <p:cNvPr id="32" name="Text 24"/>
          <p:cNvSpPr/>
          <p:nvPr/>
        </p:nvSpPr>
        <p:spPr>
          <a:xfrm>
            <a:off x="566928" y="5394960"/>
            <a:ext cx="11057839" cy="548640"/>
          </a:xfrm>
          <a:prstGeom prst="rect">
            <a:avLst/>
          </a:prstGeom>
          <a:noFill/>
        </p:spPr>
        <p:txBody>
          <a:bodyPr wrap="square" lIns="0" tIns="0" rIns="0" bIns="0" rtlCol="0" anchor="ctr"/>
          <a:lstStyle/>
          <a:p>
            <a:pPr marL="0" indent="0" algn="ctr">
              <a:buNone/>
            </a:pPr>
            <a:r>
              <a:rPr lang="en-US" sz="2000" b="1" dirty="0">
                <a:solidFill>
                  <a:srgbClr val="0F2C55"/>
                </a:solidFill>
                <a:latin typeface="微软雅黑" pitchFamily="34" charset="0"/>
                <a:ea typeface="微软雅黑" pitchFamily="34" charset="-122"/>
                <a:cs typeface="微软雅黑" pitchFamily="34" charset="-120"/>
              </a:rPr>
              <a:t>Based in the Nordics · Serving Europe ｜ 立足北欧 · 服务欧洲</a:t>
            </a:r>
            <a:endParaRPr lang="en-US" sz="2000" dirty="0"/>
          </a:p>
        </p:txBody>
      </p:sp>
      <p:sp>
        <p:nvSpPr>
          <p:cNvPr id="33" name="Text 25"/>
          <p:cNvSpPr/>
          <p:nvPr/>
        </p:nvSpPr>
        <p:spPr>
          <a:xfrm>
            <a:off x="566928" y="5989320"/>
            <a:ext cx="11057839" cy="320040"/>
          </a:xfrm>
          <a:prstGeom prst="rect">
            <a:avLst/>
          </a:prstGeom>
          <a:noFill/>
        </p:spPr>
        <p:txBody>
          <a:bodyPr wrap="square" lIns="0" tIns="0" rIns="0" bIns="0" rtlCol="0" anchor="ctr"/>
          <a:lstStyle/>
          <a:p>
            <a:pPr marL="0" indent="0" algn="ctr">
              <a:buNone/>
            </a:pPr>
            <a:r>
              <a:rPr lang="en-US" sz="1100" kern="0" spc="350" dirty="0">
                <a:solidFill>
                  <a:srgbClr val="0E86C8"/>
                </a:solidFill>
                <a:latin typeface="Arial" panose="020B0604020202090204" pitchFamily="34" charset="0"/>
                <a:ea typeface="Arial" panose="020B0604020202090204" pitchFamily="34" charset="-122"/>
                <a:cs typeface="Arial" panose="020B0604020202090204" pitchFamily="34" charset="-120"/>
              </a:rPr>
              <a:t>N-STS ｜ NORDIC SMART TECH SOLUTION</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8038</Words>
  <Application>WPS 表格</Application>
  <PresentationFormat>On-screen Show (16:9)</PresentationFormat>
  <Paragraphs>814</Paragraphs>
  <Slides>17</Slides>
  <Notes>18</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vt:i4>
      </vt:variant>
    </vt:vector>
  </HeadingPairs>
  <TitlesOfParts>
    <vt:vector size="33" baseType="lpstr">
      <vt:lpstr>Arial</vt:lpstr>
      <vt:lpstr>宋体</vt:lpstr>
      <vt:lpstr>Wingdings</vt:lpstr>
      <vt:lpstr>Arial</vt:lpstr>
      <vt:lpstr>Arial</vt:lpstr>
      <vt:lpstr>微软雅黑</vt:lpstr>
      <vt:lpstr>汉仪旗黑</vt:lpstr>
      <vt:lpstr>微软雅黑</vt:lpstr>
      <vt:lpstr>微软雅黑</vt:lpstr>
      <vt:lpstr>Calibri</vt:lpstr>
      <vt:lpstr>Helvetica Neue</vt:lpstr>
      <vt:lpstr>宋体</vt:lpstr>
      <vt:lpstr>Arial Unicode MS</vt:lpstr>
      <vt:lpstr>汉仪书宋二KW</vt:lpstr>
      <vt:lpstr>宋体-简</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dc:subject>PptxGenJS Presentation</dc:subject>
  <cp:lastModifiedBy>拾笔绘世事</cp:lastModifiedBy>
  <cp:revision>2</cp:revision>
  <dcterms:created xsi:type="dcterms:W3CDTF">2026-08-05T09:27:48Z</dcterms:created>
  <dcterms:modified xsi:type="dcterms:W3CDTF">2026-08-05T09:27:48Z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F8C62053CAE0B47C1402736A3B1BD441_42</vt:lpwstr>
  </property>
  <property fmtid="{D5CDD505-2E9C-101B-9397-08002B2CF9AE}" pid="3" name="KSOProductBuildVer">
    <vt:lpwstr>2052-12.1.25867.25867</vt:lpwstr>
  </property>
</Properties>
</file>